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6858000" cx="12192000"/>
  <p:notesSz cx="6858000" cy="9144000"/>
  <p:embeddedFontLs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CAA9844-4AC4-4386-AE5F-630E52381BA8}">
  <a:tblStyle styleId="{7CAA9844-4AC4-4386-AE5F-630E52381B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E6C482C-CBBB-49AE-A84E-CCB28D616E7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  <a:tblStyle styleId="{A018D56C-7A9C-4F8A-8A25-4F687CD713C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GillSans-bold.fntdata"/><Relationship Id="rId30" Type="http://schemas.openxmlformats.org/officeDocument/2006/relationships/slide" Target="slides/slide23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43993fa78_8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743993fa78_8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3993fa78_8_1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743993fa78_8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128：</a:t>
            </a:r>
            <a:r>
              <a:rPr lang="en-US"/>
              <a:t>垂直向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129：水平向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3：channels，RGB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根據辨識的準確率, 模型運算時間, Training Loss 與 Training Accuracy, 我們選擇</a:t>
            </a:r>
            <a:r>
              <a:rPr lang="en-US" sz="1400">
                <a:solidFill>
                  <a:schemeClr val="dk1"/>
                </a:solidFill>
                <a:highlight>
                  <a:srgbClr val="FFFF00"/>
                </a:highlight>
              </a:rPr>
              <a:t>VGG16</a:t>
            </a:r>
            <a:r>
              <a:rPr lang="en-US" sz="1400">
                <a:solidFill>
                  <a:schemeClr val="dk1"/>
                </a:solidFill>
              </a:rPr>
              <a:t>作為模型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337" name="Google Shape;33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43993fa78_3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743993fa78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43993fa78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743993fa78_3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43993fa78_3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743993fa78_3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台大曲風分類器當初拿來作為第三方的分類器</a:t>
            </a:r>
            <a:endParaRPr/>
          </a:p>
        </p:txBody>
      </p:sp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訓練資料是從 piano, guitar 各挑 3000 首</a:t>
            </a:r>
            <a:endParaRPr/>
          </a:p>
        </p:txBody>
      </p:sp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43993fa78_8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43993fa78_8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43993fa78_8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43993fa78_8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43993fa78_8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43993fa78_8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43993fa78_8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43993fa78_8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43993fa78_1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43993fa78_1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43993fa78_8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43993fa78_8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43993fa78_1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43993fa78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43993fa78_8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43993fa78_8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43993fa78_8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43993fa78_8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43993fa78_1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43993fa78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3993fa78_8_1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3993fa78_8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43993fa78_8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43993fa78_8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43993fa78_1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43993fa78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43993fa78_8_1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43993fa78_8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43993fa78_8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43993fa78_8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3993fa78_8_1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3993fa78_8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3993fa78_8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3993fa78_8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43993fa78_8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743993fa78_8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43993fa78_8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43993fa78_8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43993fa78_8_1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43993fa78_8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43993fa78_8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43993fa78_8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43993fa78_8_1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43993fa78_8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3993fa7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743993fa78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3993fa78_8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3993fa78_8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743993fa78_8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743993fa78_8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43993fa78_8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43993fa78_8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3993fa78_8_1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3993fa78_8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43993fa78_1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43993fa78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43993fa78_9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43993fa78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整合第一階段的成果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43993fa78_5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743993fa78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43993fa78_5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743993fa78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743993fa78_8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743993fa78_8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43993fa78_8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43993fa78_8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3993fa78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743993fa78_3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743993fa78_8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743993fa78_8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43993fa78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7" name="Google Shape;1007;g743993fa78_9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743993fa78_7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743993fa78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平行預處理：平行化把wav 轉 npy / tfrecord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tfrecords 二進位儲存加速讀取時間：data prefetch(原本要每次loop開始時才會取下一份 batch，改成 tfrecords 後可以做 prefetch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將 cyclegan 中兩組分配：vgg16 太肥分別配到兩張卡上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減少資料在兩張 gpu 之間互相傳遞：optimizer / loss calculator / generator / discriminator 匹配都分配到同一張卡上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3993fa78_1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743993fa78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43993fa78_1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743993fa78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43993fa78_1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43993fa78_1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3993fa78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43993fa78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Gill Sans"/>
              <a:buNone/>
              <a:defRPr sz="3600">
                <a:solidFill>
                  <a:srgbClr val="FEFEF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rtl="0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rtl="0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rtl="0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298704" lvl="5" marL="2743200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6pPr>
            <a:lvl7pPr indent="-298704" lvl="6" marL="3200400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7pPr>
            <a:lvl8pPr indent="-298703" lvl="7" marL="3657600" rtl="0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8pPr>
            <a:lvl9pPr indent="-298703" lvl="8" marL="4114800" rtl="0">
              <a:spcBef>
                <a:spcPts val="600"/>
              </a:spcBef>
              <a:spcAft>
                <a:spcPts val="600"/>
              </a:spcAft>
              <a:buSzPts val="1104"/>
              <a:buChar char="◼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11" Type="http://schemas.openxmlformats.org/officeDocument/2006/relationships/image" Target="../media/image32.png"/><Relationship Id="rId10" Type="http://schemas.openxmlformats.org/officeDocument/2006/relationships/image" Target="../media/image10.png"/><Relationship Id="rId12" Type="http://schemas.openxmlformats.org/officeDocument/2006/relationships/image" Target="../media/image30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11" Type="http://schemas.openxmlformats.org/officeDocument/2006/relationships/image" Target="../media/image64.png"/><Relationship Id="rId10" Type="http://schemas.openxmlformats.org/officeDocument/2006/relationships/image" Target="../media/image35.png"/><Relationship Id="rId12" Type="http://schemas.openxmlformats.org/officeDocument/2006/relationships/image" Target="../media/image38.png"/><Relationship Id="rId9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librosa.github.io/librosa/" TargetMode="External"/><Relationship Id="rId4" Type="http://schemas.openxmlformats.org/officeDocument/2006/relationships/hyperlink" Target="https://arxiv.org/pdf/1306.1461.pdf" TargetMode="External"/><Relationship Id="rId9" Type="http://schemas.openxmlformats.org/officeDocument/2006/relationships/hyperlink" Target="http://140.112.91.63:8080/demo/genreClassification/" TargetMode="External"/><Relationship Id="rId5" Type="http://schemas.openxmlformats.org/officeDocument/2006/relationships/hyperlink" Target="https://github.com/NazarPonochevnyi/Trained-CNN-for-Genre-classification" TargetMode="External"/><Relationship Id="rId6" Type="http://schemas.openxmlformats.org/officeDocument/2006/relationships/hyperlink" Target="https://github.com/Hguimaraes/gtzan.keras" TargetMode="External"/><Relationship Id="rId7" Type="http://schemas.openxmlformats.org/officeDocument/2006/relationships/hyperlink" Target="https://github.com/mdeff/fma" TargetMode="External"/><Relationship Id="rId8" Type="http://schemas.openxmlformats.org/officeDocument/2006/relationships/hyperlink" Target="https://www.jeremyjordan.me/nn-learning-rate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hyperlink" Target="http://chrisk.name/rt.html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40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watch?v=Mwo1s2EAUPc" TargetMode="External"/><Relationship Id="rId4" Type="http://schemas.openxmlformats.org/officeDocument/2006/relationships/hyperlink" Target="https://www.youtube.com/watch?v=Mwo1s2EAUPc" TargetMode="External"/><Relationship Id="rId11" Type="http://schemas.openxmlformats.org/officeDocument/2006/relationships/hyperlink" Target="https://www.youtube.com/watch?v=V7Bohz21qq4" TargetMode="External"/><Relationship Id="rId10" Type="http://schemas.openxmlformats.org/officeDocument/2006/relationships/hyperlink" Target="https://www.youtube.com/watch?v=6jQ34uTmA9s" TargetMode="External"/><Relationship Id="rId12" Type="http://schemas.openxmlformats.org/officeDocument/2006/relationships/hyperlink" Target="https://www.youtube.com/watch?v=_fqRjfd8FlY" TargetMode="External"/><Relationship Id="rId9" Type="http://schemas.openxmlformats.org/officeDocument/2006/relationships/hyperlink" Target="https://www.youtube.com/watch?v=F9WvnSTD9sU" TargetMode="External"/><Relationship Id="rId5" Type="http://schemas.openxmlformats.org/officeDocument/2006/relationships/hyperlink" Target="https://youtu.be/UJjPGIWM-cw" TargetMode="External"/><Relationship Id="rId6" Type="http://schemas.openxmlformats.org/officeDocument/2006/relationships/hyperlink" Target="https://www.youtube.com/watch?v=McCWKdUlpQg" TargetMode="External"/><Relationship Id="rId7" Type="http://schemas.openxmlformats.org/officeDocument/2006/relationships/hyperlink" Target="https://www.youtube.com/watch?v=NxxBab0tZlM" TargetMode="External"/><Relationship Id="rId8" Type="http://schemas.openxmlformats.org/officeDocument/2006/relationships/hyperlink" Target="https://www.youtube.com/watch?v=_UucPr2M-qU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outube.com/watch?v=ECM-936xsM4" TargetMode="External"/><Relationship Id="rId4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ZNqxOvrfU8k" TargetMode="External"/><Relationship Id="rId4" Type="http://schemas.openxmlformats.org/officeDocument/2006/relationships/image" Target="../media/image4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auTci6b5azg" TargetMode="External"/><Relationship Id="rId4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youtube.com/watch?v=0IFuMcwu_o8" TargetMode="External"/><Relationship Id="rId4" Type="http://schemas.openxmlformats.org/officeDocument/2006/relationships/image" Target="../media/image5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XHlHa1899wg" TargetMode="External"/><Relationship Id="rId4" Type="http://schemas.openxmlformats.org/officeDocument/2006/relationships/image" Target="../media/image4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W5TCXCNYHRI" TargetMode="External"/><Relationship Id="rId4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7l3HCNSr9iQ" TargetMode="External"/><Relationship Id="rId4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ov7cXhTypy8" TargetMode="External"/><Relationship Id="rId4" Type="http://schemas.openxmlformats.org/officeDocument/2006/relationships/image" Target="../media/image6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bensound.com/" TargetMode="External"/><Relationship Id="rId4" Type="http://schemas.openxmlformats.org/officeDocument/2006/relationships/image" Target="../media/image59.jpg"/><Relationship Id="rId5" Type="http://schemas.openxmlformats.org/officeDocument/2006/relationships/image" Target="../media/image62.png"/><Relationship Id="rId6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0pHfIxgKbioUIGFlZGRLZXGtZjxxinWb/view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://drive.google.com/file/d/1JExmm94wh7h1ZOzahXRg78p62GqTacin/view" TargetMode="External"/><Relationship Id="rId5" Type="http://schemas.openxmlformats.org/officeDocument/2006/relationships/hyperlink" Target="http://drive.google.com/file/d/1425TDCWASgIcFOYilwg1IkuvSwV3DyiT/view" TargetMode="External"/><Relationship Id="rId6" Type="http://schemas.openxmlformats.org/officeDocument/2006/relationships/hyperlink" Target="http://drive.google.com/file/d/1_fgAf47j115pVaFaWjN4ar73WaMIdoNy/view" TargetMode="External"/><Relationship Id="rId7" Type="http://schemas.openxmlformats.org/officeDocument/2006/relationships/hyperlink" Target="http://drive.google.com/file/d/1BHv8337I3a37W5TbHkV_VbdS7In_1ol0/view" TargetMode="External"/><Relationship Id="rId8" Type="http://schemas.openxmlformats.org/officeDocument/2006/relationships/hyperlink" Target="http://drive.google.com/file/d/1xPM8d696ucbz3i6Zd4wL_bbkYUB6ohNw/view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ive.google.com/file/d/1HvIRM29hXlAreh7xHGNdnCYK8ObULfY_/view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://drive.google.com/file/d/1lqDMhMMJ4WbwfIdAlYF7IRYk4QrMv4Fl/view" TargetMode="External"/><Relationship Id="rId5" Type="http://schemas.openxmlformats.org/officeDocument/2006/relationships/hyperlink" Target="http://drive.google.com/file/d/1UYLBtLP0ucsugc8jQFQ6aOdbEMUcahbH/view" TargetMode="External"/><Relationship Id="rId6" Type="http://schemas.openxmlformats.org/officeDocument/2006/relationships/hyperlink" Target="http://drive.google.com/file/d/1xAW2NW-4Lp-GWMXmCmTzvmVsqi6xOCIa/view" TargetMode="External"/><Relationship Id="rId7" Type="http://schemas.openxmlformats.org/officeDocument/2006/relationships/hyperlink" Target="http://drive.google.com/file/d/1rmmfA1GgX6msdodqB-NpZdEOoUoCgFcF/view" TargetMode="External"/><Relationship Id="rId8" Type="http://schemas.openxmlformats.org/officeDocument/2006/relationships/hyperlink" Target="http://drive.google.com/file/d/16JeB219U1s27iRMu6pAHIH5-mpe-Zt6y/view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hmartelb/Pix2Pix-Timbre-Transfer" TargetMode="External"/><Relationship Id="rId4" Type="http://schemas.openxmlformats.org/officeDocument/2006/relationships/hyperlink" Target="https://www.tensorflow.org/tutorials/generative/pix2pix" TargetMode="External"/><Relationship Id="rId5" Type="http://schemas.openxmlformats.org/officeDocument/2006/relationships/hyperlink" Target="https://www.tensorflow.org/tutorials/generative/cyclega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3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 txBox="1"/>
          <p:nvPr>
            <p:ph type="ctrTitle"/>
          </p:nvPr>
        </p:nvSpPr>
        <p:spPr>
          <a:xfrm>
            <a:off x="638620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Gill Sans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音樂曲風辨識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38625" y="3837225"/>
            <a:ext cx="3511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期別：台北第五期 (AT082)</a:t>
            </a:r>
            <a:endParaRPr sz="187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組別：23</a:t>
            </a:r>
            <a:endParaRPr sz="187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成員：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亓瑋漢(038)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吳志偉(043)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黃俊銘(096)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74"/>
              </a:spcBef>
              <a:spcAft>
                <a:spcPts val="0"/>
              </a:spcAft>
              <a:buSzPts val="1720"/>
              <a:buNone/>
            </a:pPr>
            <a:r>
              <a:rPr lang="en-US" sz="1870">
                <a:latin typeface="Arial"/>
                <a:ea typeface="Arial"/>
                <a:cs typeface="Arial"/>
                <a:sym typeface="Arial"/>
              </a:rPr>
              <a:t>劉佳豪(107)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15896" r="1667" t="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GTZAN-Melspectrogram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863446" y="1903269"/>
            <a:ext cx="10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046466" y="189189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5373152" y="190120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7731315" y="190120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10002650" y="1890756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Hip-Hop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866056" y="4263801"/>
            <a:ext cx="10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Jazz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3049076" y="425243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5375762" y="426174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7713377" y="426174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Reggae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0005260" y="425128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40" y="2260038"/>
            <a:ext cx="1955712" cy="19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415" y="2271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690" y="2271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665" y="2271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7990" y="2271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790" y="46811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1815" y="46811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9690" y="4688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8715" y="468858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87752" y="4688588"/>
            <a:ext cx="1932612" cy="193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FMA-Melspectrogram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863446" y="1903269"/>
            <a:ext cx="10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3046466" y="189189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5373152" y="190120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7731315" y="190120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10002650" y="1890756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Hip-Hop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866056" y="4263801"/>
            <a:ext cx="10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Jazz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3049076" y="425243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5375762" y="426174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7713377" y="4261740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Reggae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10005260" y="4251288"/>
            <a:ext cx="13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690" y="22600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15" y="22600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90" y="22600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665" y="22600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7990" y="22600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190" y="47042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1815" y="47042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9690" y="47001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8715" y="4700138"/>
            <a:ext cx="1932612" cy="1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00589" y="4704238"/>
            <a:ext cx="1932612" cy="193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資料前處理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2300950" y="5324900"/>
            <a:ext cx="759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1"/>
                </a:solidFill>
              </a:rPr>
              <a:t>我們將一個30秒的音訊檔, 以3秒做分割, 並將下一個分割與上一個分割重疊1.5秒, 藉以增加資料量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293" name="Google Shape;293;p36"/>
          <p:cNvGrpSpPr/>
          <p:nvPr/>
        </p:nvGrpSpPr>
        <p:grpSpPr>
          <a:xfrm>
            <a:off x="736314" y="2219217"/>
            <a:ext cx="10838278" cy="2483033"/>
            <a:chOff x="736314" y="2219217"/>
            <a:chExt cx="10838278" cy="2483033"/>
          </a:xfrm>
        </p:grpSpPr>
        <p:sp>
          <p:nvSpPr>
            <p:cNvPr id="294" name="Google Shape;294;p36"/>
            <p:cNvSpPr/>
            <p:nvPr/>
          </p:nvSpPr>
          <p:spPr>
            <a:xfrm>
              <a:off x="736315" y="2219217"/>
              <a:ext cx="10800000" cy="5400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30 秒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736314" y="2969230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1276314" y="3092518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816314" y="322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2356314" y="336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2922997" y="349896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462997" y="3622250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4002997" y="3755818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4542997" y="3899654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5082997" y="403896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5622997" y="4162250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131946" y="4025818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6702997" y="3899654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7211946" y="376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7782997" y="363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8291946" y="348868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8862997" y="3362518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9414592" y="322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9985643" y="309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10494592" y="294868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3473709" y="2759217"/>
              <a:ext cx="5316474" cy="64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i="0" lang="en-US" sz="3600" u="none" cap="none" strike="noStrike">
                  <a:solidFill>
                    <a:srgbClr val="0000FF"/>
                  </a:solidFill>
                </a:rPr>
                <a:t>1首音樂 → 19小段的音樂</a:t>
              </a:r>
              <a:endParaRPr i="0" sz="3600" u="none" cap="none" strike="noStrike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模型選擇及原因 and 資料選用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581192" y="1960725"/>
            <a:ext cx="11029615" cy="1994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Courier New"/>
              <a:buChar char="◼"/>
            </a:pPr>
            <a:r>
              <a:rPr i="0" lang="en-US" sz="2400" u="none" cap="none" strike="noStrike">
                <a:solidFill>
                  <a:srgbClr val="3F3F3F"/>
                </a:solidFill>
              </a:rPr>
              <a:t>模型選擇：CNN相關的模型</a:t>
            </a:r>
            <a:endParaRPr i="0" sz="2400" u="none" cap="none" strike="noStrike">
              <a:solidFill>
                <a:srgbClr val="3F3F3F"/>
              </a:solidFill>
            </a:endParaRPr>
          </a:p>
          <a:p>
            <a:pPr indent="-306000" lvl="0" marL="30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Courier New"/>
              <a:buChar char="◼"/>
            </a:pPr>
            <a:r>
              <a:rPr i="0" lang="en-US" sz="2400" u="none" cap="none" strike="noStrike">
                <a:solidFill>
                  <a:srgbClr val="3F3F3F"/>
                </a:solidFill>
              </a:rPr>
              <a:t>原因：可將音訊檔轉換成圖片檔，再使用擅長圖片辨識的CNN Models。</a:t>
            </a:r>
            <a:endParaRPr i="0" sz="2400" u="none" cap="none" strike="noStrike">
              <a:solidFill>
                <a:srgbClr val="3F3F3F"/>
              </a:solidFill>
            </a:endParaRPr>
          </a:p>
          <a:p>
            <a:pPr indent="-306000" lvl="0" marL="30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Courier New"/>
              <a:buChar char="◼"/>
            </a:pPr>
            <a:r>
              <a:rPr i="0" lang="en-US" sz="2400" u="none" cap="none" strike="noStrike">
                <a:solidFill>
                  <a:srgbClr val="3F3F3F"/>
                </a:solidFill>
              </a:rPr>
              <a:t>模型：傳統CNN</a:t>
            </a:r>
            <a:r>
              <a:rPr lang="en-US" sz="2400">
                <a:solidFill>
                  <a:srgbClr val="3F3F3F"/>
                </a:solidFill>
              </a:rPr>
              <a:t>(6 Layers)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、VGG16、Xception</a:t>
            </a:r>
            <a:endParaRPr i="0" sz="2400" u="none" cap="none" strike="noStrike">
              <a:solidFill>
                <a:srgbClr val="3F3F3F"/>
              </a:solidFill>
            </a:endParaRPr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581192" y="4025517"/>
            <a:ext cx="103998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220">
                <a:latin typeface="Arial"/>
                <a:ea typeface="Arial"/>
                <a:cs typeface="Arial"/>
                <a:sym typeface="Arial"/>
              </a:rPr>
              <a:t>資料選用：</a:t>
            </a:r>
            <a:endParaRPr sz="222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genres of GTZAN: blues, classical, disco, hip-hop, jazz, rock, country.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Set：genre.00000 ~ genre.00089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訓練資料量 = 90 x 19 x 7 = 11,970; Shape (128, 129, 3); 10% for Validation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Set：genre.00090 ~ genre.00099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Learning Rate 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8"/>
          <p:cNvGrpSpPr/>
          <p:nvPr/>
        </p:nvGrpSpPr>
        <p:grpSpPr>
          <a:xfrm>
            <a:off x="1245852" y="2176312"/>
            <a:ext cx="6480000" cy="4466632"/>
            <a:chOff x="2856000" y="2156871"/>
            <a:chExt cx="6480000" cy="4466632"/>
          </a:xfrm>
        </p:grpSpPr>
        <p:pic>
          <p:nvPicPr>
            <p:cNvPr id="328" name="Google Shape;328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6000" y="2156871"/>
              <a:ext cx="6480000" cy="446663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9" name="Google Shape;329;p38"/>
            <p:cNvCxnSpPr/>
            <p:nvPr/>
          </p:nvCxnSpPr>
          <p:spPr>
            <a:xfrm>
              <a:off x="6852861" y="3534311"/>
              <a:ext cx="0" cy="2520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38"/>
            <p:cNvCxnSpPr/>
            <p:nvPr/>
          </p:nvCxnSpPr>
          <p:spPr>
            <a:xfrm>
              <a:off x="7909386" y="3534311"/>
              <a:ext cx="0" cy="2520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1" name="Google Shape;331;p38"/>
            <p:cNvSpPr txBox="1"/>
            <p:nvPr/>
          </p:nvSpPr>
          <p:spPr>
            <a:xfrm>
              <a:off x="5969284" y="3124746"/>
              <a:ext cx="2774019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最佳的Learning Rate範圍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332" name="Google Shape;332;p38"/>
          <p:cNvSpPr/>
          <p:nvPr/>
        </p:nvSpPr>
        <p:spPr>
          <a:xfrm>
            <a:off x="8537825" y="3455304"/>
            <a:ext cx="400800" cy="32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8024118" y="3174220"/>
            <a:ext cx="513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選用</a:t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34" name="Google Shape;334;p38"/>
          <p:cNvGraphicFramePr/>
          <p:nvPr/>
        </p:nvGraphicFramePr>
        <p:xfrm>
          <a:off x="9066163" y="217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{7CAA9844-4AC4-4386-AE5F-630E52381BA8}</a:tableStyleId>
              </a:tblPr>
              <a:tblGrid>
                <a:gridCol w="1090900"/>
                <a:gridCol w="1090900"/>
              </a:tblGrid>
              <a:tr h="31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lr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acc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0.00008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0.00009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0.0004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模型比較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0" name="Google Shape;340;p39"/>
          <p:cNvGraphicFramePr/>
          <p:nvPr/>
        </p:nvGraphicFramePr>
        <p:xfrm>
          <a:off x="764423" y="22035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{AE6C482C-CBBB-49AE-A84E-CCB28D616E78}</a:tableStyleId>
              </a:tblPr>
              <a:tblGrid>
                <a:gridCol w="1126550"/>
                <a:gridCol w="1663425"/>
                <a:gridCol w="1773025"/>
                <a:gridCol w="1773025"/>
                <a:gridCol w="1286850"/>
                <a:gridCol w="1453550"/>
                <a:gridCol w="1769950"/>
              </a:tblGrid>
              <a:tr h="140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 b="1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Parameters</a:t>
                      </a:r>
                      <a:endParaRPr b="1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rgbClr val="000000"/>
                          </a:solidFill>
                        </a:rPr>
                        <a:t>Calculation</a:t>
                      </a:r>
                      <a:endParaRPr sz="21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rgbClr val="000000"/>
                          </a:solidFill>
                        </a:rPr>
                        <a:t>Time</a:t>
                      </a:r>
                      <a:endParaRPr sz="21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000000"/>
                          </a:solidFill>
                        </a:rPr>
                        <a:t>Batch Size</a:t>
                      </a:r>
                      <a:endParaRPr b="1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000000"/>
                          </a:solidFill>
                        </a:rPr>
                        <a:t>Epochs</a:t>
                      </a:r>
                      <a:endParaRPr b="1" i="0"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000000"/>
                          </a:solidFill>
                        </a:rPr>
                        <a:t>early stop</a:t>
                      </a:r>
                      <a:endParaRPr sz="21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Acc.</a:t>
                      </a:r>
                      <a:endParaRPr sz="2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9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CNN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/>
                        <a:t>(6 Layers)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6,271,623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490</a:t>
                      </a: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50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0.871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Xception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20,875,823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648</a:t>
                      </a: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0.843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16,813,895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364</a:t>
                      </a: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s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128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</a:rPr>
                        <a:t>30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0.871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Predict - 投票機制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40"/>
          <p:cNvGrpSpPr/>
          <p:nvPr/>
        </p:nvGrpSpPr>
        <p:grpSpPr>
          <a:xfrm>
            <a:off x="736314" y="2225817"/>
            <a:ext cx="10838278" cy="1943033"/>
            <a:chOff x="736314" y="2759217"/>
            <a:chExt cx="10838278" cy="1943033"/>
          </a:xfrm>
        </p:grpSpPr>
        <p:sp>
          <p:nvSpPr>
            <p:cNvPr id="347" name="Google Shape;347;p40"/>
            <p:cNvSpPr/>
            <p:nvPr/>
          </p:nvSpPr>
          <p:spPr>
            <a:xfrm>
              <a:off x="736314" y="2969230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1276314" y="3092518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1816314" y="322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2356314" y="336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2922997" y="349896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3462997" y="3622250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002997" y="3755818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4542997" y="3899654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82997" y="403896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5622997" y="4162250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6131946" y="4025818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6702997" y="3899654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7211946" y="376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7782997" y="363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8291946" y="348868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8862997" y="3362518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9414592" y="3226086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9985643" y="3099922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10494592" y="2948682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0"/>
            <p:cNvSpPr txBox="1"/>
            <p:nvPr/>
          </p:nvSpPr>
          <p:spPr>
            <a:xfrm>
              <a:off x="3473709" y="2759217"/>
              <a:ext cx="5316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i="0" lang="en-US" sz="3600" u="none" cap="none" strike="noStrike">
                  <a:solidFill>
                    <a:srgbClr val="0000FF"/>
                  </a:solidFill>
                </a:rPr>
                <a:t>1首音樂 → 19小段的音樂</a:t>
              </a:r>
              <a:endParaRPr i="0" sz="3600" u="none" cap="none" strike="noStrike">
                <a:solidFill>
                  <a:srgbClr val="0000FF"/>
                </a:solidFill>
              </a:endParaRPr>
            </a:p>
          </p:txBody>
        </p:sp>
      </p:grpSp>
      <p:sp>
        <p:nvSpPr>
          <p:cNvPr id="367" name="Google Shape;367;p40"/>
          <p:cNvSpPr txBox="1"/>
          <p:nvPr/>
        </p:nvSpPr>
        <p:spPr>
          <a:xfrm>
            <a:off x="581200" y="4549800"/>
            <a:ext cx="110295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預測方式說明：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將Testing Set內的每個音訊檔，切成19份丟入Model進行預測，並將19份的預測結果取眾數投票為最後的預測結果。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CNN 訓練結果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文字, 地圖 的圖片&#10;&#10;自動產生的描述"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67" y="2801527"/>
            <a:ext cx="3600000" cy="3354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 的圖片&#10;&#10;自動產生的描述" id="374" name="Google Shape;3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000" y="1890876"/>
            <a:ext cx="4680000" cy="4700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地圖, 文字 的圖片&#10;&#10;自動產生的描述" id="375" name="Google Shape;37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7637" y="2710298"/>
            <a:ext cx="3600000" cy="346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Xception 訓練結果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螢幕擷取畫面 的圖片&#10;&#10;自動產生的描述" id="381" name="Google Shape;3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452" y="1887806"/>
            <a:ext cx="4680000" cy="4659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地圖 的圖片&#10;&#10;自動產生的描述" id="382" name="Google Shape;3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50" y="2772348"/>
            <a:ext cx="3600000" cy="3383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地圖 的圖片&#10;&#10;自動產生的描述" id="383" name="Google Shape;38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7096" y="2701690"/>
            <a:ext cx="3600000" cy="344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VGG16 訓練結果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螢幕擷取畫面 的圖片&#10;&#10;自動產生的描述" id="389" name="Google Shape;3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000" y="1969994"/>
            <a:ext cx="4680000" cy="4638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地圖 的圖片&#10;&#10;自動產生的描述" id="390" name="Google Shape;3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42" y="2719910"/>
            <a:ext cx="3600000" cy="3348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地圖 的圖片&#10;&#10;自動產生的描述" id="391" name="Google Shape;391;p43"/>
          <p:cNvPicPr preferRelativeResize="0"/>
          <p:nvPr/>
        </p:nvPicPr>
        <p:blipFill rotWithShape="1">
          <a:blip r:embed="rId5">
            <a:alphaModFix/>
          </a:blip>
          <a:srcRect b="0" l="0" r="0" t="1447"/>
          <a:stretch/>
        </p:blipFill>
        <p:spPr>
          <a:xfrm>
            <a:off x="3776726" y="2719910"/>
            <a:ext cx="3600000" cy="331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ill Sans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問題與目標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60802" y="1890877"/>
            <a:ext cx="11470395" cy="3574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每一首歌都含有一些特定的元素可以讓聽眾知道這首歌的風格，有一些歌曲乍聽之下就能輕易的辨識其為何種曲風，而有些歌曲則是讓人難以辨識，因此需要設計一個系統來輔助聽眾辨識音樂的曲風。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Courier New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初步目標：辨視目標為音樂曲風辨識(jazz, classical, hip-hop, rock, and blues等)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Courier New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進階目標：音樂曲風轉換(鋼琴 ↔ 吉他)。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581242" y="3359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辨識錯誤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彙整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44"/>
          <p:cNvGraphicFramePr/>
          <p:nvPr/>
        </p:nvGraphicFramePr>
        <p:xfrm>
          <a:off x="581250" y="167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{A018D56C-7A9C-4F8A-8A25-4F687CD713C2}</a:tableStyleId>
              </a:tblPr>
              <a:tblGrid>
                <a:gridCol w="571675"/>
                <a:gridCol w="1572225"/>
                <a:gridCol w="979625"/>
                <a:gridCol w="852475"/>
                <a:gridCol w="1561050"/>
                <a:gridCol w="907775"/>
                <a:gridCol w="935500"/>
                <a:gridCol w="1618300"/>
                <a:gridCol w="950150"/>
                <a:gridCol w="835875"/>
              </a:tblGrid>
              <a:tr h="3579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No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CNN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Xception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VGG16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05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ID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Ground</a:t>
                      </a:r>
                      <a:br>
                        <a:rPr b="1" lang="en-US" sz="1600"/>
                      </a:br>
                      <a:r>
                        <a:rPr b="1" lang="en-US" sz="1600"/>
                        <a:t>Truth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Predict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ID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Ground</a:t>
                      </a:r>
                      <a:br>
                        <a:rPr b="1" lang="en-US" sz="1600"/>
                      </a:br>
                      <a:r>
                        <a:rPr b="1" lang="en-US" sz="1600"/>
                        <a:t>Truth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Predict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ID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Ground Truth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Predict</a:t>
                      </a:r>
                      <a:endParaRPr b="1" sz="1600"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blues.00092.au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blues.00091.au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blues.00091.au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blues.00093.au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blues.00092.au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blues.00093.au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blues.00096.au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blues.00093.au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blues.00096.au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blues.00096.au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Classical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country.00099.au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blues.00099.au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country.00098.au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jazz.00090.au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country.00099.au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country.00099.au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rock.00095.au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hiphop.00093.au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Hiphop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Disco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rock.00090.au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rock.00098.au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rock.00090.au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rock.00098.au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DD0806"/>
                          </a:solidFill>
                        </a:rPr>
                        <a:t>rock.00098.au</a:t>
                      </a:r>
                      <a:endParaRPr b="1">
                        <a:solidFill>
                          <a:srgbClr val="DD0806"/>
                        </a:solidFill>
                      </a:endParaRPr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rock.00099.au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19050" marR="19050" marL="190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錯誤觀察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3" name="Google Shape;403;p45"/>
          <p:cNvGraphicFramePr/>
          <p:nvPr/>
        </p:nvGraphicFramePr>
        <p:xfrm>
          <a:off x="1771050" y="230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{7CAA9844-4AC4-4386-AE5F-630E52381BA8}</a:tableStyleId>
              </a:tblPr>
              <a:tblGrid>
                <a:gridCol w="2883300"/>
                <a:gridCol w="2883300"/>
                <a:gridCol w="2883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ID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</a:t>
                      </a:r>
                      <a:r>
                        <a:rPr b="1" lang="en-US" sz="1800"/>
                        <a:t>lassifier </a:t>
                      </a:r>
                      <a:r>
                        <a:rPr b="1" lang="en-US" sz="1800"/>
                        <a:t>Predict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D</a:t>
                      </a:r>
                      <a:r>
                        <a:rPr b="1" lang="en-US" sz="1800"/>
                        <a:t>omain Expert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blues.00093.au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blues.00096.au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blues.00098.au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blues.00099.au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country.00099.au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rock.00098.au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參考資料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581192" y="1890876"/>
            <a:ext cx="11029615" cy="4766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0092" lvl="0" marL="30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Librosa - Python 音樂處理套件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The GTZAN dataset:  Its contents, its faults,their effects on evaluation, and its future use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Trained CNN for Genre 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Hguimaraes/gtzan.keras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mdeff/fma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Setting the learning rate of your neural network.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092" lvl="0" marL="3060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Arial"/>
              <a:buChar char="◼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台大曲風分類器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/>
          <p:nvPr/>
        </p:nvSpPr>
        <p:spPr>
          <a:xfrm>
            <a:off x="0" y="1843950"/>
            <a:ext cx="12192000" cy="31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 txBox="1"/>
          <p:nvPr>
            <p:ph type="title"/>
          </p:nvPr>
        </p:nvSpPr>
        <p:spPr>
          <a:xfrm>
            <a:off x="581192" y="2934834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音色轉換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進階目標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鋼琴, 音樂, 坐, 桌 的圖片&#10;&#10;自動產生的描述" id="421" name="Google Shape;4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898" y="2856217"/>
            <a:ext cx="36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8"/>
          <p:cNvSpPr txBox="1"/>
          <p:nvPr/>
        </p:nvSpPr>
        <p:spPr>
          <a:xfrm>
            <a:off x="6486418" y="9457362"/>
            <a:ext cx="3600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此相片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(作者: 未知的作者) 已透過 </a:t>
            </a: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授權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吉他 的圖片&#10;&#10;自動產生的描述" id="423" name="Google Shape;42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3849" y="1487676"/>
            <a:ext cx="3600000" cy="44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單線箭號 (略彎曲線)" id="424" name="Google Shape;42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6890" y="435132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單線箭號 (略彎曲線)" id="425" name="Google Shape;42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6029218" y="293241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5186900" y="3681375"/>
            <a:ext cx="2970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Musical Timbre</a:t>
            </a:r>
            <a:r>
              <a:rPr lang="en-US" sz="2400"/>
              <a:t> 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Transfer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資料集 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581200" y="1792475"/>
            <a:ext cx="11610900" cy="5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b="1" i="0" lang="en-US" sz="2400" u="none" cap="none" strike="noStrike">
                <a:solidFill>
                  <a:srgbClr val="000000"/>
                </a:solidFill>
              </a:rPr>
              <a:t>Piano</a:t>
            </a:r>
            <a:endParaRPr b="1" i="0" sz="2400" u="sng" cap="none" strike="noStrike">
              <a:solidFill>
                <a:schemeClr val="hlink"/>
              </a:solidFill>
              <a:hlinkClick r:id="rId3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4"/>
              </a:rPr>
              <a:t>Top 30 Piano Covers of Popular Songs 2019 - Best Instrumental Piano Covers All Time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5"/>
              </a:rPr>
              <a:t>【東方メドレー】Touhou Piano Arrange Medley The Best【作業用BGM】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6"/>
              </a:rPr>
              <a:t>【作業用・勉強用BGM】集中力・記憶力を向上させる！ヒーリングピアノ曲集(1時間30分)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7"/>
              </a:rPr>
              <a:t>MUZIK精選蕭邦的燭光晚餐古典音樂｜Candlelight with Chopin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b="1" i="0" lang="en-US" sz="2400" u="none" cap="none" strike="noStrike">
                <a:solidFill>
                  <a:srgbClr val="000000"/>
                </a:solidFill>
              </a:rPr>
              <a:t>Guitar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8"/>
              </a:rPr>
              <a:t>Top 40 Acoustic Guitar Covers Of Popular Songs - Best Instrumental Music 2019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9"/>
              </a:rPr>
              <a:t>Top Acoustic Guitar Covers Of Popular Songs - Best Instrumental Music 2019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10"/>
              </a:rPr>
              <a:t>THE BEST OF MY FINGERSTYLE GUITAR ARRANGEMENTS - Volume 1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11"/>
              </a:rPr>
              <a:t>基恩敬拜AGWMM《Amazing Guitar 2》純結他靈修音樂 - 送給心靈疲乏的你！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sng" cap="none" strike="noStrike">
                <a:solidFill>
                  <a:schemeClr val="hlink"/>
                </a:solidFill>
                <a:hlinkClick r:id="rId12"/>
              </a:rPr>
              <a:t>心が落ち着くギター音楽 と 壮大な自然のさわやかな風景で癒される！ヒーリング・リラックスできる BGV　～ Japanese Healing Guitar Music.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資料前處理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581192" y="1960726"/>
            <a:ext cx="11029615" cy="3309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29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i="0" lang="en-US" sz="2400" u="none" cap="none" strike="noStrike">
                <a:solidFill>
                  <a:srgbClr val="3F3F3F"/>
                </a:solidFill>
              </a:rPr>
              <a:t>由於資料集中的音樂大都為許多樂曲的集合，尚有些音樂有人聲的部分，樂曲與樂曲間的空白與人聲會影響程式學習，故使用Audacity</a:t>
            </a:r>
            <a:r>
              <a:rPr i="0" lang="en-US" sz="2400" u="none" cap="none" strike="noStrike">
                <a:solidFill>
                  <a:srgbClr val="3F3F3F"/>
                </a:solidFill>
                <a:highlight>
                  <a:srgbClr val="FFFF00"/>
                </a:highlight>
              </a:rPr>
              <a:t>移除空白與人聲的部分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，並將移除的地方平滑化後輸出成wav檔。</a:t>
            </a:r>
            <a:endParaRPr i="0" sz="2400" u="none" cap="none" strike="noStrike">
              <a:solidFill>
                <a:srgbClr val="3F3F3F"/>
              </a:solidFill>
            </a:endParaRPr>
          </a:p>
          <a:p>
            <a:pPr indent="-43129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i="0" lang="en-US" sz="2400" u="none" cap="none" strike="noStrike">
                <a:solidFill>
                  <a:srgbClr val="3F3F3F"/>
                </a:solidFill>
              </a:rPr>
              <a:t>分別將處理後的wav檔(piano與guitar各5首約一小時的音訊檔)，以</a:t>
            </a:r>
            <a:r>
              <a:rPr lang="en-US" sz="2400">
                <a:solidFill>
                  <a:srgbClr val="3F3F3F"/>
                </a:solidFill>
                <a:highlight>
                  <a:srgbClr val="FFFF00"/>
                </a:highlight>
              </a:rPr>
              <a:t>5.9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秒的長度切割所有的音訊檔，分別有</a:t>
            </a:r>
            <a:r>
              <a:rPr i="0" lang="en-US" sz="2400" u="none" cap="none" strike="noStrike">
                <a:solidFill>
                  <a:srgbClr val="3F3F3F"/>
                </a:solidFill>
                <a:highlight>
                  <a:srgbClr val="FFFF00"/>
                </a:highlight>
              </a:rPr>
              <a:t>piano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檔案</a:t>
            </a:r>
            <a:r>
              <a:rPr i="0" lang="en-US" sz="2400" u="none" cap="none" strike="noStrike">
                <a:solidFill>
                  <a:srgbClr val="3F3F3F"/>
                </a:solidFill>
                <a:highlight>
                  <a:srgbClr val="FFFF00"/>
                </a:highlight>
              </a:rPr>
              <a:t>3,887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段落，</a:t>
            </a:r>
            <a:r>
              <a:rPr i="0" lang="en-US" sz="2400" u="none" cap="none" strike="noStrike">
                <a:solidFill>
                  <a:srgbClr val="3F3F3F"/>
                </a:solidFill>
                <a:highlight>
                  <a:srgbClr val="FFFF00"/>
                </a:highlight>
              </a:rPr>
              <a:t>guitar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檔案</a:t>
            </a:r>
            <a:r>
              <a:rPr i="0" lang="en-US" sz="2400" u="none" cap="none" strike="noStrike">
                <a:solidFill>
                  <a:srgbClr val="3F3F3F"/>
                </a:solidFill>
                <a:highlight>
                  <a:srgbClr val="FFFF00"/>
                </a:highlight>
              </a:rPr>
              <a:t>3,275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段落</a:t>
            </a:r>
            <a:endParaRPr i="0" sz="2400" u="none" cap="none" strike="noStrike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554127" y="791150"/>
            <a:ext cx="11637900" cy="101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不同樂器的泛音列</a:t>
            </a:r>
            <a:endParaRPr/>
          </a:p>
        </p:txBody>
      </p:sp>
      <p:pic>
        <p:nvPicPr>
          <p:cNvPr id="444" name="Google Shape;444;p51"/>
          <p:cNvPicPr preferRelativeResize="0"/>
          <p:nvPr/>
        </p:nvPicPr>
        <p:blipFill rotWithShape="1">
          <a:blip r:embed="rId3">
            <a:alphaModFix/>
          </a:blip>
          <a:srcRect b="17900" l="0" r="0" t="32501"/>
          <a:stretch/>
        </p:blipFill>
        <p:spPr>
          <a:xfrm>
            <a:off x="0" y="2397150"/>
            <a:ext cx="12191999" cy="33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1"/>
          <p:cNvSpPr txBox="1"/>
          <p:nvPr/>
        </p:nvSpPr>
        <p:spPr>
          <a:xfrm>
            <a:off x="2273300" y="2397150"/>
            <a:ext cx="82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鋼琴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6" name="Google Shape;446;p51"/>
          <p:cNvSpPr txBox="1"/>
          <p:nvPr/>
        </p:nvSpPr>
        <p:spPr>
          <a:xfrm>
            <a:off x="5928575" y="2397150"/>
            <a:ext cx="11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小提琴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7" name="Google Shape;447;p51"/>
          <p:cNvSpPr txBox="1"/>
          <p:nvPr/>
        </p:nvSpPr>
        <p:spPr>
          <a:xfrm>
            <a:off x="9779000" y="2397150"/>
            <a:ext cx="11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長笛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8" name="Google Shape;448;p51"/>
          <p:cNvSpPr txBox="1"/>
          <p:nvPr/>
        </p:nvSpPr>
        <p:spPr>
          <a:xfrm>
            <a:off x="1206500" y="5699150"/>
            <a:ext cx="29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線狀、衰減快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5001425" y="5699150"/>
            <a:ext cx="29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波浪狀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0" name="Google Shape;450;p51"/>
          <p:cNvSpPr txBox="1"/>
          <p:nvPr/>
        </p:nvSpPr>
        <p:spPr>
          <a:xfrm>
            <a:off x="8796350" y="5699150"/>
            <a:ext cx="29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點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狀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554127" y="791150"/>
            <a:ext cx="11244300" cy="101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鋼琴與吉他 STFT 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5775"/>
            <a:ext cx="4652226" cy="46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899" y="2205775"/>
            <a:ext cx="4652226" cy="4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/>
          <p:nvPr/>
        </p:nvSpPr>
        <p:spPr>
          <a:xfrm>
            <a:off x="9069602" y="2658088"/>
            <a:ext cx="31224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鋼琴較少高頻共鳴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吉他高頻多，音色較亮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鋼琴打擊聲比較獨立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吉他的打擊聲較明顯且連續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285805" y="2389163"/>
            <a:ext cx="795545" cy="2800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訓練架構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一張含有 吉他 的圖片&#10;&#10;自動產生的描述" id="464" name="Google Shape;4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251" y="2242780"/>
            <a:ext cx="1017497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鋼琴, 音樂, 坐, 桌 的圖片&#10;&#10;自動產生的描述" id="465" name="Google Shape;46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415" y="2242780"/>
            <a:ext cx="168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鋼琴, 音樂, 坐, 桌 的圖片&#10;&#10;自動產生的描述" id="466" name="Google Shape;46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6585" y="2242780"/>
            <a:ext cx="168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3"/>
          <p:cNvSpPr/>
          <p:nvPr/>
        </p:nvSpPr>
        <p:spPr>
          <a:xfrm>
            <a:off x="6604748" y="1729072"/>
            <a:ext cx="1263722" cy="51370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4354530" y="1734625"/>
            <a:ext cx="1263722" cy="51370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4477641" y="1205403"/>
            <a:ext cx="10174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6696863" y="1205403"/>
            <a:ext cx="12162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吉他 的圖片&#10;&#10;自動產生的描述" id="471" name="Google Shape;4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488" y="4923807"/>
            <a:ext cx="1017497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/>
          <p:nvPr/>
        </p:nvSpPr>
        <p:spPr>
          <a:xfrm rot="10800000">
            <a:off x="7236609" y="6155844"/>
            <a:ext cx="1263722" cy="51370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鋼琴, 音樂, 坐, 桌 的圖片&#10;&#10;自動產生的描述" id="473" name="Google Shape;47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273" y="4863679"/>
            <a:ext cx="168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吉他 的圖片&#10;&#10;自動產生的描述" id="474" name="Google Shape;4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666" y="4857999"/>
            <a:ext cx="1017497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975415" y="5838023"/>
            <a:ext cx="12162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7404396" y="5887166"/>
            <a:ext cx="10174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 rot="10800000">
            <a:off x="3975415" y="6155845"/>
            <a:ext cx="1263722" cy="51370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 rot="-2637925">
            <a:off x="6542750" y="3154297"/>
            <a:ext cx="308225" cy="74222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 rot="8192230">
            <a:off x="5750189" y="4283550"/>
            <a:ext cx="308225" cy="74222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4354530" y="3883630"/>
            <a:ext cx="1216282" cy="62143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</a:t>
            </a:r>
            <a:r>
              <a:rPr b="1" baseline="-2500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baseline="-2500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1235021" y="3963514"/>
            <a:ext cx="26156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鋼琴:1 , 吉他: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53"/>
          <p:cNvCxnSpPr/>
          <p:nvPr/>
        </p:nvCxnSpPr>
        <p:spPr>
          <a:xfrm rot="10800000">
            <a:off x="3636372" y="4194347"/>
            <a:ext cx="720000" cy="1"/>
          </a:xfrm>
          <a:prstGeom prst="straightConnector1">
            <a:avLst/>
          </a:prstGeom>
          <a:noFill/>
          <a:ln cap="flat" cmpd="sng" w="38100">
            <a:solidFill>
              <a:srgbClr val="48A1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3" name="Google Shape;483;p53"/>
          <p:cNvSpPr/>
          <p:nvPr/>
        </p:nvSpPr>
        <p:spPr>
          <a:xfrm>
            <a:off x="7125202" y="3899510"/>
            <a:ext cx="1216282" cy="62143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7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</a:t>
            </a:r>
            <a:r>
              <a:rPr b="1" baseline="-2500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1" baseline="-2500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53"/>
          <p:cNvCxnSpPr>
            <a:stCxn id="483" idx="3"/>
          </p:cNvCxnSpPr>
          <p:nvPr/>
        </p:nvCxnSpPr>
        <p:spPr>
          <a:xfrm>
            <a:off x="8341484" y="4210228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48A1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5" name="Google Shape;485;p53"/>
          <p:cNvSpPr txBox="1"/>
          <p:nvPr/>
        </p:nvSpPr>
        <p:spPr>
          <a:xfrm>
            <a:off x="8905636" y="3963513"/>
            <a:ext cx="26156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鋼琴:0 , 吉他: 1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53"/>
          <p:cNvCxnSpPr>
            <a:stCxn id="465" idx="0"/>
            <a:endCxn id="466" idx="0"/>
          </p:cNvCxnSpPr>
          <p:nvPr/>
        </p:nvCxnSpPr>
        <p:spPr>
          <a:xfrm flipH="1" rot="-5400000">
            <a:off x="6095665" y="-717470"/>
            <a:ext cx="600" cy="5921100"/>
          </a:xfrm>
          <a:prstGeom prst="bentConnector3">
            <a:avLst>
              <a:gd fmla="val -204852842" name="adj1"/>
            </a:avLst>
          </a:prstGeom>
          <a:noFill/>
          <a:ln cap="flat" cmpd="sng" w="38100">
            <a:solidFill>
              <a:srgbClr val="48A1C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7" name="Google Shape;487;p53"/>
          <p:cNvSpPr txBox="1"/>
          <p:nvPr/>
        </p:nvSpPr>
        <p:spPr>
          <a:xfrm>
            <a:off x="5317208" y="412519"/>
            <a:ext cx="15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aseline="-25000" lang="en-US" sz="2400"/>
              <a:t>Cycle Loss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0" y="1843950"/>
            <a:ext cx="12192000" cy="31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581192" y="2934834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ill Sans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曲風辨識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CycleGAN</a:t>
            </a:r>
            <a:endParaRPr/>
          </a:p>
        </p:txBody>
      </p:sp>
      <p:sp>
        <p:nvSpPr>
          <p:cNvPr id="493" name="Google Shape;493;p54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4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</a:t>
            </a:r>
            <a:endParaRPr sz="1900"/>
          </a:p>
        </p:txBody>
      </p:sp>
      <p:sp>
        <p:nvSpPr>
          <p:cNvPr id="497" name="Google Shape;497;p54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4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Pix2Pix</a:t>
            </a:r>
            <a:endParaRPr sz="1900"/>
          </a:p>
        </p:txBody>
      </p:sp>
      <p:sp>
        <p:nvSpPr>
          <p:cNvPr id="500" name="Google Shape;500;p54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Pix2Pix</a:t>
            </a:r>
            <a:endParaRPr sz="1900"/>
          </a:p>
        </p:txBody>
      </p:sp>
      <p:sp>
        <p:nvSpPr>
          <p:cNvPr id="501" name="Google Shape;501;p54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600" y="2818967"/>
            <a:ext cx="1220000" cy="1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505" name="Google Shape;505;p54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  <p:sp>
        <p:nvSpPr>
          <p:cNvPr id="506" name="Google Shape;506;p54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07" name="Google Shape;507;p54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08" name="Google Shape;508;p54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pic>
        <p:nvPicPr>
          <p:cNvPr id="509" name="Google Shape;50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x10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x5</a:t>
            </a:r>
            <a:endParaRPr sz="1900"/>
          </a:p>
        </p:txBody>
      </p:sp>
      <p:sp>
        <p:nvSpPr>
          <p:cNvPr id="511" name="Google Shape;511;p54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x0.5</a:t>
            </a:r>
            <a:endParaRPr sz="1900"/>
          </a:p>
        </p:txBody>
      </p:sp>
      <p:sp>
        <p:nvSpPr>
          <p:cNvPr id="512" name="Google Shape;512;p54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使用 Tensorflow 官網最新的 TF2.0 CycleGAN 範例作為基礎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因為其中兩組 GAN 基本上一樣，所以這裡只畫出一邊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輸入資料大小為 (256, 256, 3)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換 Unet ++</a:t>
            </a:r>
            <a:endParaRPr/>
          </a:p>
        </p:txBody>
      </p:sp>
      <p:sp>
        <p:nvSpPr>
          <p:cNvPr id="518" name="Google Shape;518;p55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522" name="Google Shape;522;p55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Unet++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523" name="Google Shape;523;p55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5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CNN</a:t>
            </a:r>
            <a:endParaRPr sz="1900"/>
          </a:p>
        </p:txBody>
      </p:sp>
      <p:sp>
        <p:nvSpPr>
          <p:cNvPr id="526" name="Google Shape;526;p55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Pix2Pix</a:t>
            </a:r>
            <a:endParaRPr sz="1900"/>
          </a:p>
        </p:txBody>
      </p:sp>
      <p:sp>
        <p:nvSpPr>
          <p:cNvPr id="527" name="Google Shape;527;p55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28" name="Google Shape;528;p55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pic>
        <p:nvPicPr>
          <p:cNvPr id="529" name="Google Shape;5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5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32" name="Google Shape;53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18967"/>
            <a:ext cx="1220000" cy="1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534" name="Google Shape;534;p55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x10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x5</a:t>
            </a:r>
            <a:endParaRPr sz="1900"/>
          </a:p>
        </p:txBody>
      </p:sp>
      <p:sp>
        <p:nvSpPr>
          <p:cNvPr id="535" name="Google Shape;535;p55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x0.5</a:t>
            </a:r>
            <a:endParaRPr sz="1900"/>
          </a:p>
        </p:txBody>
      </p:sp>
      <p:sp>
        <p:nvSpPr>
          <p:cNvPr id="536" name="Google Shape;536;p55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 還原效果非常好，Generator 可以在短時間內定型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而原本的 Unet 產生出來的圖比較沒有這麼銳利</a:t>
            </a:r>
            <a:endParaRPr sz="1900"/>
          </a:p>
        </p:txBody>
      </p:sp>
      <p:sp>
        <p:nvSpPr>
          <p:cNvPr id="537" name="Google Shape;537;p55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00" y="1215702"/>
            <a:ext cx="5484901" cy="3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 rotWithShape="1">
          <a:blip r:embed="rId4">
            <a:alphaModFix/>
          </a:blip>
          <a:srcRect b="0" l="8993" r="14722" t="0"/>
          <a:stretch/>
        </p:blipFill>
        <p:spPr>
          <a:xfrm>
            <a:off x="6424180" y="1297063"/>
            <a:ext cx="5469745" cy="36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6"/>
          <p:cNvSpPr txBox="1"/>
          <p:nvPr/>
        </p:nvSpPr>
        <p:spPr>
          <a:xfrm>
            <a:off x="1714025" y="5812800"/>
            <a:ext cx="1967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Unet</a:t>
            </a:r>
            <a:endParaRPr sz="2400"/>
          </a:p>
        </p:txBody>
      </p:sp>
      <p:sp>
        <p:nvSpPr>
          <p:cNvPr id="545" name="Google Shape;545;p56"/>
          <p:cNvSpPr txBox="1"/>
          <p:nvPr/>
        </p:nvSpPr>
        <p:spPr>
          <a:xfrm>
            <a:off x="7981575" y="5812800"/>
            <a:ext cx="1967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Unet++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Generator 換 VGG16 與 ResNet50</a:t>
            </a:r>
            <a:endParaRPr/>
          </a:p>
        </p:txBody>
      </p:sp>
      <p:sp>
        <p:nvSpPr>
          <p:cNvPr id="551" name="Google Shape;551;p57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7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7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555" name="Google Shape;555;p57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7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VGG16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CNN</a:t>
            </a:r>
            <a:endParaRPr sz="1900"/>
          </a:p>
        </p:txBody>
      </p:sp>
      <p:cxnSp>
        <p:nvCxnSpPr>
          <p:cNvPr id="559" name="Google Shape;559;p57"/>
          <p:cNvCxnSpPr/>
          <p:nvPr/>
        </p:nvCxnSpPr>
        <p:spPr>
          <a:xfrm>
            <a:off x="11104867" y="2794367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0" name="Google Shape;5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63" name="Google Shape;56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18967"/>
            <a:ext cx="1220000" cy="1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7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565" name="Google Shape;565;p57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66" name="Google Shape;566;p57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67" name="Google Shape;567;p57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568" name="Google Shape;568;p57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x10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x5</a:t>
            </a:r>
            <a:endParaRPr sz="1900"/>
          </a:p>
        </p:txBody>
      </p:sp>
      <p:sp>
        <p:nvSpPr>
          <p:cNvPr id="569" name="Google Shape;569;p57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x0.5</a:t>
            </a:r>
            <a:endParaRPr sz="1900"/>
          </a:p>
        </p:txBody>
      </p:sp>
      <p:sp>
        <p:nvSpPr>
          <p:cNvPr id="570" name="Google Shape;570;p57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 還原能力比 Resnet50 好非常多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但開始發現 Discriminator 沒辦法與強大的 Generator 抗衡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所以聽起來還是原本樂器的聲音</a:t>
            </a:r>
            <a:endParaRPr sz="1900"/>
          </a:p>
        </p:txBody>
      </p:sp>
      <p:sp>
        <p:nvSpPr>
          <p:cNvPr id="571" name="Google Shape;571;p57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8"/>
          <p:cNvPicPr preferRelativeResize="0"/>
          <p:nvPr/>
        </p:nvPicPr>
        <p:blipFill rotWithShape="1">
          <a:blip r:embed="rId3">
            <a:alphaModFix/>
          </a:blip>
          <a:srcRect b="0" l="8993" r="14722" t="0"/>
          <a:stretch/>
        </p:blipFill>
        <p:spPr>
          <a:xfrm>
            <a:off x="1972174" y="399675"/>
            <a:ext cx="8307249" cy="55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8"/>
          <p:cNvPicPr preferRelativeResize="0"/>
          <p:nvPr/>
        </p:nvPicPr>
        <p:blipFill rotWithShape="1">
          <a:blip r:embed="rId4">
            <a:alphaModFix/>
          </a:blip>
          <a:srcRect b="0" l="0" r="20540" t="19910"/>
          <a:stretch/>
        </p:blipFill>
        <p:spPr>
          <a:xfrm rot="2820003">
            <a:off x="694769" y="2845188"/>
            <a:ext cx="6301710" cy="155615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8"/>
          <p:cNvSpPr txBox="1"/>
          <p:nvPr/>
        </p:nvSpPr>
        <p:spPr>
          <a:xfrm>
            <a:off x="0" y="5844300"/>
            <a:ext cx="43374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以 VGG16 </a:t>
            </a:r>
            <a:r>
              <a:rPr lang="en-US" sz="2400"/>
              <a:t>作為 Backbone 的 Unet++ 示意圖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Loss 比例調整</a:t>
            </a:r>
            <a:endParaRPr/>
          </a:p>
        </p:txBody>
      </p:sp>
      <p:sp>
        <p:nvSpPr>
          <p:cNvPr id="584" name="Google Shape;584;p59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9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9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9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588" name="Google Shape;588;p59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9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9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591" name="Google Shape;591;p59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CNN</a:t>
            </a:r>
            <a:endParaRPr sz="1900"/>
          </a:p>
        </p:txBody>
      </p:sp>
      <p:cxnSp>
        <p:nvCxnSpPr>
          <p:cNvPr id="592" name="Google Shape;592;p59"/>
          <p:cNvCxnSpPr/>
          <p:nvPr/>
        </p:nvCxnSpPr>
        <p:spPr>
          <a:xfrm>
            <a:off x="11104867" y="2794367"/>
            <a:ext cx="0" cy="12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3" name="Google Shape;5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96" name="Google Shape;5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18967"/>
            <a:ext cx="1220000" cy="1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9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598" name="Google Shape;598;p59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599" name="Google Shape;599;p59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600" name="Google Shape;600;p59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601" name="Google Shape;601;p59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</a:t>
            </a:r>
            <a:r>
              <a:rPr lang="en-US" sz="1900">
                <a:solidFill>
                  <a:srgbClr val="FF0000"/>
                </a:solidFill>
              </a:rPr>
              <a:t>x0.5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</a:t>
            </a:r>
            <a:r>
              <a:rPr lang="en-US" sz="1900">
                <a:solidFill>
                  <a:srgbClr val="FF0000"/>
                </a:solidFill>
              </a:rPr>
              <a:t>x0.01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</a:t>
            </a:r>
            <a:r>
              <a:rPr lang="en-US" sz="1900">
                <a:solidFill>
                  <a:srgbClr val="FF0000"/>
                </a:solidFill>
              </a:rPr>
              <a:t>x2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改變 Total Loss 中 Discriminator 的比例後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產生的音色開始有點變化</a:t>
            </a:r>
            <a:endParaRPr sz="1900"/>
          </a:p>
        </p:txBody>
      </p:sp>
      <p:sp>
        <p:nvSpPr>
          <p:cNvPr id="604" name="Google Shape;604;p59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Discriminator 換 VGG16</a:t>
            </a:r>
            <a:endParaRPr/>
          </a:p>
        </p:txBody>
      </p:sp>
      <p:sp>
        <p:nvSpPr>
          <p:cNvPr id="610" name="Google Shape;610;p60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0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0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0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614" name="Google Shape;614;p60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0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0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617" name="Google Shape;617;p60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VGG16</a:t>
            </a:r>
            <a:endParaRPr sz="1900">
              <a:solidFill>
                <a:srgbClr val="FF0000"/>
              </a:solidFill>
            </a:endParaRPr>
          </a:p>
        </p:txBody>
      </p:sp>
      <p:pic>
        <p:nvPicPr>
          <p:cNvPr id="618" name="Google Shape;6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0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621" name="Google Shape;6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21700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623" name="Google Shape;623;p60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624" name="Google Shape;624;p60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625" name="Google Shape;625;p60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626" name="Google Shape;626;p60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627" name="Google Shape;627;p60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628" name="Google Shape;628;p60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後來將 Discriminator 也換成 VGG16 來抗衡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但會發現在高 Epoch 數會開始 Overfitting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所以後來提高資料量，在更新次數不變的情況下，以 Step 數換取 Epoch 數</a:t>
            </a:r>
            <a:endParaRPr sz="1900"/>
          </a:p>
        </p:txBody>
      </p:sp>
      <p:sp>
        <p:nvSpPr>
          <p:cNvPr id="629" name="Google Shape;629;p60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62025"/>
            <a:ext cx="11430000" cy="280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61"/>
          <p:cNvCxnSpPr/>
          <p:nvPr/>
        </p:nvCxnSpPr>
        <p:spPr>
          <a:xfrm>
            <a:off x="8927891" y="602525"/>
            <a:ext cx="0" cy="4382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6" name="Google Shape;636;p61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過 VGG16 後剩下的格子太少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所以拆掉一層 Pooling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2" title="double vgg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PatchGAN 換 Full Spectrum</a:t>
            </a:r>
            <a:endParaRPr/>
          </a:p>
        </p:txBody>
      </p:sp>
      <p:sp>
        <p:nvSpPr>
          <p:cNvPr id="647" name="Google Shape;647;p63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3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3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3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651" name="Google Shape;651;p63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3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54" name="Google Shape;654;p63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655" name="Google Shape;655;p63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656" name="Google Shape;6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3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660" name="Google Shape;660;p63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661" name="Google Shape;661;p63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662" name="Google Shape;662;p63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663" name="Google Shape;663;p63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664" name="Google Shape;664;p63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665" name="Google Shape;665;p63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參考 Paper 的作法讓 Discriminator 一次看到所有的頻率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所以將 PatchGAN 中頻率維度</a:t>
            </a:r>
            <a:r>
              <a:rPr lang="en-US" sz="1900"/>
              <a:t>用多層 CNN </a:t>
            </a:r>
            <a:r>
              <a:rPr lang="en-US" sz="1900"/>
              <a:t>收斂到一點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畫圖的關係會看起來像條狀</a:t>
            </a:r>
            <a:endParaRPr sz="1900"/>
          </a:p>
        </p:txBody>
      </p:sp>
      <p:sp>
        <p:nvSpPr>
          <p:cNvPr id="666" name="Google Shape;666;p63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PatchGAN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要求項目(初步目標)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581192" y="2165794"/>
            <a:ext cx="11029615" cy="2526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用什麼模型做預測，為什麼？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Courier New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重要Feature說明？(意義與產生方式)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Courier New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模型分類準確率Accuracy &gt; 0.85。(請避免overfitting)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利用三種以上模型做預測，比較優劣。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125" y="1249188"/>
            <a:ext cx="7723748" cy="5147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4"/>
          <p:cNvSpPr txBox="1"/>
          <p:nvPr/>
        </p:nvSpPr>
        <p:spPr>
          <a:xfrm>
            <a:off x="2590800" y="330200"/>
            <a:ext cx="1943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Guitar STFT</a:t>
            </a:r>
            <a:endParaRPr sz="1800"/>
          </a:p>
        </p:txBody>
      </p:sp>
      <p:sp>
        <p:nvSpPr>
          <p:cNvPr id="673" name="Google Shape;673;p64"/>
          <p:cNvSpPr txBox="1"/>
          <p:nvPr/>
        </p:nvSpPr>
        <p:spPr>
          <a:xfrm>
            <a:off x="5124450" y="330200"/>
            <a:ext cx="1943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Piano STFT</a:t>
            </a:r>
            <a:endParaRPr sz="1800"/>
          </a:p>
        </p:txBody>
      </p:sp>
      <p:cxnSp>
        <p:nvCxnSpPr>
          <p:cNvPr id="674" name="Google Shape;674;p64"/>
          <p:cNvCxnSpPr>
            <a:stCxn id="672" idx="2"/>
          </p:cNvCxnSpPr>
          <p:nvPr/>
        </p:nvCxnSpPr>
        <p:spPr>
          <a:xfrm>
            <a:off x="3562350" y="749300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64"/>
          <p:cNvCxnSpPr/>
          <p:nvPr/>
        </p:nvCxnSpPr>
        <p:spPr>
          <a:xfrm>
            <a:off x="6096000" y="749300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64"/>
          <p:cNvCxnSpPr/>
          <p:nvPr/>
        </p:nvCxnSpPr>
        <p:spPr>
          <a:xfrm>
            <a:off x="6096000" y="3505200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64"/>
          <p:cNvCxnSpPr/>
          <p:nvPr/>
        </p:nvCxnSpPr>
        <p:spPr>
          <a:xfrm>
            <a:off x="3562350" y="3505200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64"/>
          <p:cNvCxnSpPr/>
          <p:nvPr/>
        </p:nvCxnSpPr>
        <p:spPr>
          <a:xfrm flipH="1">
            <a:off x="3555900" y="749300"/>
            <a:ext cx="2540100" cy="4457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64"/>
          <p:cNvCxnSpPr>
            <a:stCxn id="672" idx="2"/>
          </p:cNvCxnSpPr>
          <p:nvPr/>
        </p:nvCxnSpPr>
        <p:spPr>
          <a:xfrm>
            <a:off x="3562350" y="749300"/>
            <a:ext cx="2546400" cy="450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64"/>
          <p:cNvSpPr txBox="1"/>
          <p:nvPr/>
        </p:nvSpPr>
        <p:spPr>
          <a:xfrm>
            <a:off x="291025" y="2349500"/>
            <a:ext cx="1943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Generator</a:t>
            </a:r>
            <a:endParaRPr sz="1800"/>
          </a:p>
        </p:txBody>
      </p:sp>
      <p:sp>
        <p:nvSpPr>
          <p:cNvPr id="681" name="Google Shape;681;p64"/>
          <p:cNvSpPr txBox="1"/>
          <p:nvPr/>
        </p:nvSpPr>
        <p:spPr>
          <a:xfrm>
            <a:off x="291025" y="4787900"/>
            <a:ext cx="1943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Discriminator</a:t>
            </a:r>
            <a:endParaRPr sz="1800"/>
          </a:p>
        </p:txBody>
      </p:sp>
      <p:sp>
        <p:nvSpPr>
          <p:cNvPr id="682" name="Google Shape;682;p64"/>
          <p:cNvSpPr txBox="1"/>
          <p:nvPr/>
        </p:nvSpPr>
        <p:spPr>
          <a:xfrm>
            <a:off x="9817125" y="2349500"/>
            <a:ext cx="2374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Generator Loss</a:t>
            </a:r>
            <a:endParaRPr sz="1800"/>
          </a:p>
        </p:txBody>
      </p:sp>
      <p:sp>
        <p:nvSpPr>
          <p:cNvPr id="683" name="Google Shape;683;p64"/>
          <p:cNvSpPr txBox="1"/>
          <p:nvPr/>
        </p:nvSpPr>
        <p:spPr>
          <a:xfrm>
            <a:off x="9817100" y="4787900"/>
            <a:ext cx="2374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Discriminator</a:t>
            </a:r>
            <a:r>
              <a:rPr lang="en-US" sz="1800"/>
              <a:t> Loss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5" title="cyc piano large8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換 CQT</a:t>
            </a:r>
            <a:endParaRPr/>
          </a:p>
        </p:txBody>
      </p:sp>
      <p:sp>
        <p:nvSpPr>
          <p:cNvPr id="694" name="Google Shape;694;p66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6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6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6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698" name="Google Shape;698;p66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6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6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701" name="Google Shape;701;p66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702" name="Google Shape;702;p66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03" name="Google Shape;7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6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705" name="Google Shape;705;p66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CQT</a:t>
            </a:r>
            <a:endParaRPr sz="1900"/>
          </a:p>
        </p:txBody>
      </p:sp>
      <p:sp>
        <p:nvSpPr>
          <p:cNvPr id="706" name="Google Shape;706;p66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CQT</a:t>
            </a:r>
            <a:endParaRPr sz="1900"/>
          </a:p>
        </p:txBody>
      </p:sp>
      <p:sp>
        <p:nvSpPr>
          <p:cNvPr id="707" name="Google Shape;707;p66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708" name="Google Shape;708;p66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709" name="Google Shape;709;p66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710" name="Google Shape;710;p66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參考 Paper 的作法將輸入改成 CQT 轉換，讓頻率變成 Log scale 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這樣可以反映音高的倍數關係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但因為逆轉換的品質差，且計算量龐大(512, 1024, 3)，所以最後不採用</a:t>
            </a:r>
            <a:endParaRPr sz="1900"/>
          </a:p>
        </p:txBody>
      </p:sp>
      <p:pic>
        <p:nvPicPr>
          <p:cNvPr id="711" name="Google Shape;7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00" y="2540033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40033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6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7" title="piano guitar cqt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加入 Differ Loss</a:t>
            </a:r>
            <a:endParaRPr/>
          </a:p>
        </p:txBody>
      </p:sp>
      <p:sp>
        <p:nvSpPr>
          <p:cNvPr id="724" name="Google Shape;724;p68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8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728" name="Google Shape;728;p68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8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8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731" name="Google Shape;731;p68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732" name="Google Shape;7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8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8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737" name="Google Shape;737;p68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738" name="Google Shape;738;p68"/>
          <p:cNvSpPr txBox="1"/>
          <p:nvPr/>
        </p:nvSpPr>
        <p:spPr>
          <a:xfrm>
            <a:off x="2619800" y="4711300"/>
            <a:ext cx="26295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Differ loss x0.01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739" name="Google Shape;739;p68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740" name="Google Shape;740;p68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加入 Differ Loss 讓 Generator 產生的東西不能與輸入太像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用來與 Identitiy Loss 抗衡</a:t>
            </a:r>
            <a:endParaRPr sz="1900"/>
          </a:p>
        </p:txBody>
      </p:sp>
      <p:sp>
        <p:nvSpPr>
          <p:cNvPr id="741" name="Google Shape;741;p68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742" name="Google Shape;742;p68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743" name="Google Shape;743;p68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69" title="differ loss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去除 Identity Loss</a:t>
            </a:r>
            <a:endParaRPr/>
          </a:p>
        </p:txBody>
      </p:sp>
      <p:sp>
        <p:nvSpPr>
          <p:cNvPr id="754" name="Google Shape;754;p70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0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0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0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758" name="Google Shape;758;p70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0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0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761" name="Google Shape;761;p70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762" name="Google Shape;7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0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65" name="Google Shape;76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0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767" name="Google Shape;767;p70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768" name="Google Shape;768;p70"/>
          <p:cNvSpPr txBox="1"/>
          <p:nvPr/>
        </p:nvSpPr>
        <p:spPr>
          <a:xfrm>
            <a:off x="2619800" y="47113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69" name="Google Shape;769;p70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770" name="Google Shape;770;p70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直接將 Identity Loss 拿掉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結果會比較不會受限於原本的形狀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但也會造成訓練不穩定</a:t>
            </a:r>
            <a:endParaRPr sz="1900"/>
          </a:p>
        </p:txBody>
      </p:sp>
      <p:sp>
        <p:nvSpPr>
          <p:cNvPr id="771" name="Google Shape;771;p70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772" name="Google Shape;772;p70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773" name="Google Shape;773;p70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71" title="no identity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1"/>
          <p:cNvSpPr txBox="1"/>
          <p:nvPr/>
        </p:nvSpPr>
        <p:spPr>
          <a:xfrm>
            <a:off x="9144000" y="1953450"/>
            <a:ext cx="3048000" cy="29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Epoch 13 </a:t>
            </a:r>
            <a:r>
              <a:rPr lang="en-US" sz="1800"/>
              <a:t>後 Generator 開始崩潰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Fake 做 Log scale 轉換給 Discriminator</a:t>
            </a:r>
            <a:endParaRPr/>
          </a:p>
        </p:txBody>
      </p:sp>
      <p:sp>
        <p:nvSpPr>
          <p:cNvPr id="785" name="Google Shape;785;p72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2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2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2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789" name="Google Shape;789;p72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2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2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792" name="Google Shape;792;p72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793" name="Google Shape;7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2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95" name="Google Shape;7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2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797" name="Google Shape;797;p72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798" name="Google Shape;798;p72"/>
          <p:cNvSpPr txBox="1"/>
          <p:nvPr/>
        </p:nvSpPr>
        <p:spPr>
          <a:xfrm>
            <a:off x="5736999" y="1724900"/>
            <a:ext cx="18924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Log transform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799" name="Google Shape;799;p72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800" name="Google Shape;800;p72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801" name="Google Shape;801;p72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802" name="Google Shape;802;p72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將 Generator 產生的 STFT 經過 Log 內差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對 Discriminator 來講，就會看到類似 CQT 的倍數關係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也不用擔心 CQT 轉不回去的問題</a:t>
            </a:r>
            <a:endParaRPr sz="1900"/>
          </a:p>
        </p:txBody>
      </p:sp>
      <p:pic>
        <p:nvPicPr>
          <p:cNvPr id="803" name="Google Shape;80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000" y="3205400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2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  <p:cxnSp>
        <p:nvCxnSpPr>
          <p:cNvPr id="806" name="Google Shape;806;p72"/>
          <p:cNvCxnSpPr/>
          <p:nvPr/>
        </p:nvCxnSpPr>
        <p:spPr>
          <a:xfrm>
            <a:off x="5737000" y="4638700"/>
            <a:ext cx="5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73" title="piano guitar mel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資料集 – GTZAN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7525" y="3867250"/>
            <a:ext cx="6286626" cy="26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704225" y="2112200"/>
            <a:ext cx="47373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Spec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i="0" lang="en-US" sz="2400" u="none" cap="none" strike="noStrike">
                <a:solidFill>
                  <a:srgbClr val="000000"/>
                </a:solidFill>
              </a:rPr>
              <a:t>10 genres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i="0" lang="en-US" sz="2400" u="none" cap="none" strike="noStrike">
                <a:solidFill>
                  <a:srgbClr val="000000"/>
                </a:solidFill>
              </a:rPr>
              <a:t>100 </a:t>
            </a:r>
            <a:r>
              <a:rPr lang="en-US" sz="2400"/>
              <a:t>tracks for each </a:t>
            </a:r>
            <a:r>
              <a:rPr lang="en-US" sz="2400">
                <a:solidFill>
                  <a:schemeClr val="dk1"/>
                </a:solidFill>
              </a:rPr>
              <a:t>genre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30 seconds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i="0" lang="en-US" sz="2400" u="none" cap="none" strike="noStrike">
                <a:solidFill>
                  <a:srgbClr val="000000"/>
                </a:solidFill>
              </a:rPr>
              <a:t>22050Hz 16-bit audio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/>
              <a:t>.au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 format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Fake 做 Melspectrum 轉換給 Discriminator</a:t>
            </a:r>
            <a:endParaRPr/>
          </a:p>
        </p:txBody>
      </p:sp>
      <p:sp>
        <p:nvSpPr>
          <p:cNvPr id="817" name="Google Shape;817;p74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4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4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4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821" name="Google Shape;821;p74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4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4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824" name="Google Shape;824;p74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825" name="Google Shape;8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4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28" name="Google Shape;82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4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830" name="Google Shape;830;p74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831" name="Google Shape;831;p74"/>
          <p:cNvSpPr txBox="1"/>
          <p:nvPr/>
        </p:nvSpPr>
        <p:spPr>
          <a:xfrm>
            <a:off x="5736999" y="1724900"/>
            <a:ext cx="18924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Melspectrum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832" name="Google Shape;832;p74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833" name="Google Shape;833;p74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834" name="Google Shape;834;p74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835" name="Google Shape;835;p74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將 Generator 產生的 STFT 轉換 Melspectrum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原本預期會比 Log Scale 好，但因為 TF 有些函數轉換沒有實作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GPU 執行上一直報錯，時間關係就沒有改寫成 TF 版本</a:t>
            </a:r>
            <a:endParaRPr sz="1900"/>
          </a:p>
        </p:txBody>
      </p:sp>
      <p:pic>
        <p:nvPicPr>
          <p:cNvPr id="836" name="Google Shape;83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000" y="3205383"/>
            <a:ext cx="177800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74"/>
          <p:cNvCxnSpPr/>
          <p:nvPr/>
        </p:nvCxnSpPr>
        <p:spPr>
          <a:xfrm>
            <a:off x="5737000" y="4638700"/>
            <a:ext cx="5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74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STFT 分解成諧波與打擊聲</a:t>
            </a:r>
            <a:endParaRPr/>
          </a:p>
        </p:txBody>
      </p:sp>
      <p:sp>
        <p:nvSpPr>
          <p:cNvPr id="844" name="Google Shape;844;p75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5"/>
          <p:cNvSpPr/>
          <p:nvPr/>
        </p:nvSpPr>
        <p:spPr>
          <a:xfrm rot="5400000">
            <a:off x="770405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5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848" name="Google Shape;848;p75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5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5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851" name="Google Shape;851;p75"/>
          <p:cNvSpPr txBox="1"/>
          <p:nvPr/>
        </p:nvSpPr>
        <p:spPr>
          <a:xfrm>
            <a:off x="8290983" y="32054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852" name="Google Shape;852;p75"/>
          <p:cNvSpPr/>
          <p:nvPr/>
        </p:nvSpPr>
        <p:spPr>
          <a:xfrm>
            <a:off x="10099001" y="2788201"/>
            <a:ext cx="1364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53" name="Google Shape;8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600" y="2808967"/>
            <a:ext cx="1240000" cy="1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5"/>
          <p:cNvSpPr txBox="1"/>
          <p:nvPr/>
        </p:nvSpPr>
        <p:spPr>
          <a:xfrm>
            <a:off x="8031000" y="1724900"/>
            <a:ext cx="1740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</a:t>
            </a:r>
            <a:endParaRPr sz="1900"/>
          </a:p>
        </p:txBody>
      </p:sp>
      <p:sp>
        <p:nvSpPr>
          <p:cNvPr id="855" name="Google Shape;855;p75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</a:rPr>
              <a:t>STFT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856" name="Google Shape;856;p75"/>
          <p:cNvSpPr txBox="1"/>
          <p:nvPr/>
        </p:nvSpPr>
        <p:spPr>
          <a:xfrm>
            <a:off x="5736999" y="1724900"/>
            <a:ext cx="18924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Log transform</a:t>
            </a:r>
            <a:endParaRPr sz="1900"/>
          </a:p>
        </p:txBody>
      </p:sp>
      <p:sp>
        <p:nvSpPr>
          <p:cNvPr id="857" name="Google Shape;857;p75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858" name="Google Shape;858;p75"/>
          <p:cNvSpPr/>
          <p:nvPr/>
        </p:nvSpPr>
        <p:spPr>
          <a:xfrm>
            <a:off x="368600" y="4685933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88" y="2540027"/>
            <a:ext cx="1778012" cy="177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87" y="4685915"/>
            <a:ext cx="1778012" cy="1777996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5"/>
          <p:cNvSpPr txBox="1"/>
          <p:nvPr/>
        </p:nvSpPr>
        <p:spPr>
          <a:xfrm>
            <a:off x="2619800" y="4711300"/>
            <a:ext cx="2629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 loss x0.5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Identity loss x0.01</a:t>
            </a:r>
            <a:endParaRPr sz="1900"/>
          </a:p>
        </p:txBody>
      </p:sp>
      <p:sp>
        <p:nvSpPr>
          <p:cNvPr id="862" name="Google Shape;862;p75"/>
          <p:cNvSpPr txBox="1"/>
          <p:nvPr/>
        </p:nvSpPr>
        <p:spPr>
          <a:xfrm>
            <a:off x="7954800" y="4711300"/>
            <a:ext cx="1892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Discriminator loss x2</a:t>
            </a:r>
            <a:endParaRPr sz="1900"/>
          </a:p>
        </p:txBody>
      </p:sp>
      <p:sp>
        <p:nvSpPr>
          <p:cNvPr id="863" name="Google Shape;863;p75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在輸入時就將 STFT 利用 HPSS 分解成諧波與打擊聲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這樣模型就可以專心轉換諧波</a:t>
            </a:r>
            <a:endParaRPr sz="1900"/>
          </a:p>
        </p:txBody>
      </p:sp>
      <p:pic>
        <p:nvPicPr>
          <p:cNvPr id="864" name="Google Shape;86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188" y="2540027"/>
            <a:ext cx="1778012" cy="177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000" y="3205400"/>
            <a:ext cx="1778000" cy="17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75"/>
          <p:cNvCxnSpPr/>
          <p:nvPr/>
        </p:nvCxnSpPr>
        <p:spPr>
          <a:xfrm>
            <a:off x="5737000" y="4638700"/>
            <a:ext cx="50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75"/>
          <p:cNvSpPr txBox="1"/>
          <p:nvPr/>
        </p:nvSpPr>
        <p:spPr>
          <a:xfrm>
            <a:off x="10052500" y="1724900"/>
            <a:ext cx="1457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PatchGAN</a:t>
            </a:r>
            <a:endParaRPr sz="1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6"/>
          <p:cNvSpPr txBox="1"/>
          <p:nvPr>
            <p:ph type="title"/>
          </p:nvPr>
        </p:nvSpPr>
        <p:spPr>
          <a:xfrm>
            <a:off x="554127" y="791150"/>
            <a:ext cx="11652600" cy="101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HPSS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分解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100" y="698490"/>
            <a:ext cx="4073791" cy="407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" y="2784223"/>
            <a:ext cx="4073791" cy="407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2905" y="2784233"/>
            <a:ext cx="4073791" cy="4073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76"/>
          <p:cNvCxnSpPr>
            <a:stCxn id="873" idx="1"/>
            <a:endCxn id="874" idx="0"/>
          </p:cNvCxnSpPr>
          <p:nvPr/>
        </p:nvCxnSpPr>
        <p:spPr>
          <a:xfrm flipH="1">
            <a:off x="2036800" y="2735378"/>
            <a:ext cx="20223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76"/>
          <p:cNvCxnSpPr>
            <a:stCxn id="873" idx="3"/>
            <a:endCxn id="875" idx="0"/>
          </p:cNvCxnSpPr>
          <p:nvPr/>
        </p:nvCxnSpPr>
        <p:spPr>
          <a:xfrm>
            <a:off x="8132891" y="2735378"/>
            <a:ext cx="20370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76"/>
          <p:cNvSpPr txBox="1"/>
          <p:nvPr/>
        </p:nvSpPr>
        <p:spPr>
          <a:xfrm>
            <a:off x="4320600" y="5672325"/>
            <a:ext cx="3565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打擊聲：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脈衝波，頻率廣但時間短，看起來是垂直線</a:t>
            </a:r>
            <a:endParaRPr sz="1800"/>
          </a:p>
        </p:txBody>
      </p:sp>
      <p:sp>
        <p:nvSpPr>
          <p:cNvPr id="879" name="Google Shape;879;p76"/>
          <p:cNvSpPr txBox="1"/>
          <p:nvPr/>
        </p:nvSpPr>
        <p:spPr>
          <a:xfrm>
            <a:off x="4320608" y="4662233"/>
            <a:ext cx="3565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諧波：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根音與其泛音列，是音色構成的來源，看起來是橫線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77" title="piano guitar harm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78" title="piano guitar perc hi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吉他&amp;鋼琴分類器</a:t>
            </a:r>
            <a:endParaRPr sz="4800"/>
          </a:p>
        </p:txBody>
      </p:sp>
      <p:sp>
        <p:nvSpPr>
          <p:cNvPr id="895" name="Google Shape;895;p79"/>
          <p:cNvSpPr txBox="1"/>
          <p:nvPr>
            <p:ph idx="1" type="body"/>
          </p:nvPr>
        </p:nvSpPr>
        <p:spPr>
          <a:xfrm>
            <a:off x="408225" y="1820750"/>
            <a:ext cx="8082600" cy="26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使用第一階段的曲風辨識分類器的架構，做以下調整：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Training Data 與Cyclegan Training Dataset相同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Testing Data則是使用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Bensound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的資料 , 從中去撈有鋼琴或吉他的樂曲 ,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36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吉他 : Acoustic Breeze, Beyond The Line, Happiness, Jazz Comedy, Jazz Frenchy, Small Guitar, Sweet, Tomorrow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鋼琴：Clear Day, Love, November, Piano Moment, Romantic, Saddy, Slow Motion, Smile, The Jazz Piano.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Accuracy : </a:t>
            </a: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78%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Model使用5層的CNN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預測的分類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結果 加上 預測為正確的百分比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0" y="4523237"/>
            <a:ext cx="5027109" cy="23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448" y="3727975"/>
            <a:ext cx="3163050" cy="31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650" y="1204475"/>
            <a:ext cx="3756249" cy="55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結果 (From 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鋼琴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吉他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)– 聽聽看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4" name="Google Shape;904;p80"/>
          <p:cNvGraphicFramePr/>
          <p:nvPr/>
        </p:nvGraphicFramePr>
        <p:xfrm>
          <a:off x="755850" y="214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{7CAA9844-4AC4-4386-AE5F-630E52381BA8}</a:tableStyleId>
              </a:tblPr>
              <a:tblGrid>
                <a:gridCol w="557200"/>
                <a:gridCol w="5139600"/>
                <a:gridCol w="898875"/>
                <a:gridCol w="1885025"/>
              </a:tblGrid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id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score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</a:rPr>
                        <a:t>piano_guitar_harm-ckpt-10-piano1-0377.wav</a:t>
                      </a:r>
                      <a:endParaRPr sz="18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100.000000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piano_guitar_harm-ckpt-10-piano2-0332.wav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100.000000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</a:rPr>
                        <a:t>piano_guitar_harm-ckpt-10-piano5-0277.wav</a:t>
                      </a:r>
                      <a:endParaRPr sz="18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100.000000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</a:rPr>
                        <a:t>piano_guitar_harm-ckpt-10-piano2-0270.wav</a:t>
                      </a:r>
                      <a:endParaRPr sz="18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100.000000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no_identity-ckpt-17-piano5-0162.wav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68.421053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no_identity-ckpt-17-piano5-0087.wav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84.210526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05" name="Google Shape;905;p80" title="piano5-0087-merg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601988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0" title="piano5-0162-merge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54012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80" title="piano_guitar_harm-ckpt-10-piano5-0277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41639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80" title="piano_guitar_harm-ckpt-10-piano2-0332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354528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0" title="piano_guitar_harm-ckpt-10-piano2-0270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478258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80" title="piano_guitar_harm-ckpt-10-piano1-0377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925" y="2926631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結果 (From 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吉他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鋼琴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)– 聽聽看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6" name="Google Shape;916;p81"/>
          <p:cNvGraphicFramePr/>
          <p:nvPr/>
        </p:nvGraphicFramePr>
        <p:xfrm>
          <a:off x="755850" y="214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{7CAA9844-4AC4-4386-AE5F-630E52381BA8}</a:tableStyleId>
              </a:tblPr>
              <a:tblGrid>
                <a:gridCol w="557200"/>
                <a:gridCol w="5119200"/>
                <a:gridCol w="980500"/>
                <a:gridCol w="1660475"/>
              </a:tblGrid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No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id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score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piano_guitar_harm-ckpt-10-guitar4-0335.wav</a:t>
                      </a:r>
                      <a:endParaRPr sz="18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57.894737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piano_guitar_harm-ckpt-10-guitar2-0325.wav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73.684211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piano_guitar_harm-ckpt-10-guitar4-0106.wav</a:t>
                      </a:r>
                      <a:endParaRPr sz="18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68.421053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5F5F5"/>
                          </a:highlight>
                        </a:rPr>
                        <a:t>iano_guitar_harm-ckpt-10-guitar4-0240.wav</a:t>
                      </a:r>
                      <a:endParaRPr sz="1800"/>
                    </a:p>
                  </a:txBody>
                  <a:tcPr marT="57150" marB="57150" marR="57150" marL="571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52.631579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no_identity-ckpt-17-guitar4-0182.wav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100.000000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no_identity-ckpt-17-guitar3-0544.wav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89.473684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17" name="Google Shape;917;p81" title="guitar3-0544-merg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601988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1" title="guitar4-0182-merge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54012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1" title="piano_guitar_harm-ckpt-10-guitar2-0325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354528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1" title="piano_guitar_harm-ckpt-10-guitar4-0106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41639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81" title="piano_guitar_harm-ckpt-10-guitar4-0335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29266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1" title="piano_guitar_harm-ckpt-10-guitar4-0240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300" y="4782581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82"/>
          <p:cNvPicPr preferRelativeResize="0"/>
          <p:nvPr/>
        </p:nvPicPr>
        <p:blipFill rotWithShape="1">
          <a:blip r:embed="rId3">
            <a:alphaModFix/>
          </a:blip>
          <a:srcRect b="17900" l="0" r="0" t="32501"/>
          <a:stretch/>
        </p:blipFill>
        <p:spPr>
          <a:xfrm>
            <a:off x="0" y="2397150"/>
            <a:ext cx="12191999" cy="33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2"/>
          <p:cNvSpPr txBox="1"/>
          <p:nvPr>
            <p:ph type="title"/>
          </p:nvPr>
        </p:nvSpPr>
        <p:spPr>
          <a:xfrm>
            <a:off x="554127" y="791150"/>
            <a:ext cx="11637900" cy="101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轉不過去的可能原因</a:t>
            </a:r>
            <a:endParaRPr/>
          </a:p>
        </p:txBody>
      </p:sp>
      <p:sp>
        <p:nvSpPr>
          <p:cNvPr id="929" name="Google Shape;929;p82"/>
          <p:cNvSpPr txBox="1"/>
          <p:nvPr/>
        </p:nvSpPr>
        <p:spPr>
          <a:xfrm>
            <a:off x="2273300" y="2397150"/>
            <a:ext cx="82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鋼琴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0" name="Google Shape;930;p82"/>
          <p:cNvSpPr txBox="1"/>
          <p:nvPr/>
        </p:nvSpPr>
        <p:spPr>
          <a:xfrm>
            <a:off x="5928575" y="2397150"/>
            <a:ext cx="11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小提琴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1" name="Google Shape;931;p82"/>
          <p:cNvSpPr txBox="1"/>
          <p:nvPr/>
        </p:nvSpPr>
        <p:spPr>
          <a:xfrm>
            <a:off x="9779000" y="2397150"/>
            <a:ext cx="11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長笛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2" name="Google Shape;932;p82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由於 CycleGAN 只能在原有的形狀下改變風格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沒有辦法改變物體本身的形狀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所以只會改變樂器的共鳴聲，不會改變其延音長度與演奏特色</a:t>
            </a:r>
            <a:endParaRPr sz="1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其他想法：音色遮罩轉換</a:t>
            </a:r>
            <a:endParaRPr/>
          </a:p>
        </p:txBody>
      </p:sp>
      <p:sp>
        <p:nvSpPr>
          <p:cNvPr id="938" name="Google Shape;938;p83"/>
          <p:cNvSpPr txBox="1"/>
          <p:nvPr/>
        </p:nvSpPr>
        <p:spPr>
          <a:xfrm>
            <a:off x="1015983" y="1613667"/>
            <a:ext cx="2603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泛音列遮罩學習</a:t>
            </a:r>
            <a:endParaRPr sz="1900"/>
          </a:p>
        </p:txBody>
      </p:sp>
      <p:sp>
        <p:nvSpPr>
          <p:cNvPr id="939" name="Google Shape;939;p83"/>
          <p:cNvSpPr txBox="1"/>
          <p:nvPr/>
        </p:nvSpPr>
        <p:spPr>
          <a:xfrm>
            <a:off x="4794200" y="1613650"/>
            <a:ext cx="2603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轉成音符 + 新遮罩</a:t>
            </a:r>
            <a:endParaRPr sz="1900"/>
          </a:p>
        </p:txBody>
      </p:sp>
      <p:grpSp>
        <p:nvGrpSpPr>
          <p:cNvPr id="940" name="Google Shape;940;p83"/>
          <p:cNvGrpSpPr/>
          <p:nvPr/>
        </p:nvGrpSpPr>
        <p:grpSpPr>
          <a:xfrm>
            <a:off x="654296" y="2022966"/>
            <a:ext cx="3326817" cy="3326817"/>
            <a:chOff x="1459721" y="1521675"/>
            <a:chExt cx="2495175" cy="2495175"/>
          </a:xfrm>
        </p:grpSpPr>
        <p:pic>
          <p:nvPicPr>
            <p:cNvPr id="941" name="Google Shape;941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9721" y="1521675"/>
              <a:ext cx="2495175" cy="2495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2" name="Google Shape;942;p83"/>
            <p:cNvCxnSpPr/>
            <p:nvPr/>
          </p:nvCxnSpPr>
          <p:spPr>
            <a:xfrm flipH="1" rot="10800000">
              <a:off x="1821967" y="3048230"/>
              <a:ext cx="743400" cy="7800"/>
            </a:xfrm>
            <a:prstGeom prst="straightConnector1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83"/>
            <p:cNvCxnSpPr/>
            <p:nvPr/>
          </p:nvCxnSpPr>
          <p:spPr>
            <a:xfrm>
              <a:off x="1806642" y="2649922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83"/>
            <p:cNvCxnSpPr/>
            <p:nvPr/>
          </p:nvCxnSpPr>
          <p:spPr>
            <a:xfrm>
              <a:off x="1799040" y="2381737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83"/>
            <p:cNvCxnSpPr/>
            <p:nvPr/>
          </p:nvCxnSpPr>
          <p:spPr>
            <a:xfrm>
              <a:off x="1799040" y="2527323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83"/>
            <p:cNvCxnSpPr/>
            <p:nvPr/>
          </p:nvCxnSpPr>
          <p:spPr>
            <a:xfrm>
              <a:off x="1799040" y="2443036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83"/>
            <p:cNvCxnSpPr/>
            <p:nvPr/>
          </p:nvCxnSpPr>
          <p:spPr>
            <a:xfrm>
              <a:off x="1799040" y="2331941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83"/>
            <p:cNvCxnSpPr/>
            <p:nvPr/>
          </p:nvCxnSpPr>
          <p:spPr>
            <a:xfrm flipH="1" rot="10800000">
              <a:off x="2595811" y="2902644"/>
              <a:ext cx="743400" cy="7800"/>
            </a:xfrm>
            <a:prstGeom prst="straightConnector1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9" name="Google Shape;949;p83"/>
          <p:cNvSpPr/>
          <p:nvPr/>
        </p:nvSpPr>
        <p:spPr>
          <a:xfrm rot="-5400000">
            <a:off x="9023367" y="3400683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3"/>
          <p:cNvSpPr/>
          <p:nvPr/>
        </p:nvSpPr>
        <p:spPr>
          <a:xfrm rot="5400000">
            <a:off x="7633800" y="3400683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3"/>
          <p:cNvSpPr txBox="1"/>
          <p:nvPr/>
        </p:nvSpPr>
        <p:spPr>
          <a:xfrm>
            <a:off x="9610417" y="379703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952" name="Google Shape;952;p83"/>
          <p:cNvSpPr txBox="1"/>
          <p:nvPr/>
        </p:nvSpPr>
        <p:spPr>
          <a:xfrm>
            <a:off x="8220750" y="379703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sp>
        <p:nvSpPr>
          <p:cNvPr id="953" name="Google Shape;953;p83"/>
          <p:cNvSpPr txBox="1"/>
          <p:nvPr/>
        </p:nvSpPr>
        <p:spPr>
          <a:xfrm>
            <a:off x="8210767" y="2303833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sp>
        <p:nvSpPr>
          <p:cNvPr id="954" name="Google Shape;954;p83"/>
          <p:cNvSpPr txBox="1"/>
          <p:nvPr/>
        </p:nvSpPr>
        <p:spPr>
          <a:xfrm>
            <a:off x="8223767" y="1578233"/>
            <a:ext cx="26037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CycleGAN 修飾</a:t>
            </a:r>
            <a:endParaRPr sz="1900"/>
          </a:p>
        </p:txBody>
      </p:sp>
      <p:grpSp>
        <p:nvGrpSpPr>
          <p:cNvPr id="955" name="Google Shape;955;p83"/>
          <p:cNvGrpSpPr/>
          <p:nvPr/>
        </p:nvGrpSpPr>
        <p:grpSpPr>
          <a:xfrm>
            <a:off x="4772451" y="2315082"/>
            <a:ext cx="2646734" cy="2891128"/>
            <a:chOff x="4197318" y="1761081"/>
            <a:chExt cx="1985100" cy="2168400"/>
          </a:xfrm>
        </p:grpSpPr>
        <p:sp>
          <p:nvSpPr>
            <p:cNvPr id="956" name="Google Shape;956;p83"/>
            <p:cNvSpPr/>
            <p:nvPr/>
          </p:nvSpPr>
          <p:spPr>
            <a:xfrm>
              <a:off x="4197318" y="1761081"/>
              <a:ext cx="1985100" cy="216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7" name="Google Shape;957;p83"/>
            <p:cNvCxnSpPr/>
            <p:nvPr/>
          </p:nvCxnSpPr>
          <p:spPr>
            <a:xfrm flipH="1" rot="10800000">
              <a:off x="4373554" y="3048230"/>
              <a:ext cx="743400" cy="7800"/>
            </a:xfrm>
            <a:prstGeom prst="straightConnector1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83"/>
            <p:cNvCxnSpPr/>
            <p:nvPr/>
          </p:nvCxnSpPr>
          <p:spPr>
            <a:xfrm flipH="1" rot="10800000">
              <a:off x="5172478" y="2895102"/>
              <a:ext cx="743400" cy="7800"/>
            </a:xfrm>
            <a:prstGeom prst="straightConnector1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83"/>
            <p:cNvCxnSpPr/>
            <p:nvPr/>
          </p:nvCxnSpPr>
          <p:spPr>
            <a:xfrm>
              <a:off x="4354428" y="2764858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83"/>
            <p:cNvCxnSpPr/>
            <p:nvPr/>
          </p:nvCxnSpPr>
          <p:spPr>
            <a:xfrm>
              <a:off x="4346826" y="2496673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83"/>
            <p:cNvCxnSpPr/>
            <p:nvPr/>
          </p:nvCxnSpPr>
          <p:spPr>
            <a:xfrm>
              <a:off x="4346826" y="2642259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83"/>
            <p:cNvCxnSpPr/>
            <p:nvPr/>
          </p:nvCxnSpPr>
          <p:spPr>
            <a:xfrm>
              <a:off x="4346826" y="2557973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83"/>
            <p:cNvCxnSpPr/>
            <p:nvPr/>
          </p:nvCxnSpPr>
          <p:spPr>
            <a:xfrm>
              <a:off x="4346826" y="2446878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4" name="Google Shape;964;p83"/>
            <p:cNvCxnSpPr/>
            <p:nvPr/>
          </p:nvCxnSpPr>
          <p:spPr>
            <a:xfrm>
              <a:off x="4350627" y="2397082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83"/>
            <p:cNvCxnSpPr/>
            <p:nvPr/>
          </p:nvCxnSpPr>
          <p:spPr>
            <a:xfrm>
              <a:off x="4343025" y="2128897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83"/>
            <p:cNvCxnSpPr/>
            <p:nvPr/>
          </p:nvCxnSpPr>
          <p:spPr>
            <a:xfrm>
              <a:off x="4343025" y="2274483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83"/>
            <p:cNvCxnSpPr/>
            <p:nvPr/>
          </p:nvCxnSpPr>
          <p:spPr>
            <a:xfrm>
              <a:off x="4343025" y="2190196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8" name="Google Shape;968;p83"/>
            <p:cNvCxnSpPr/>
            <p:nvPr/>
          </p:nvCxnSpPr>
          <p:spPr>
            <a:xfrm>
              <a:off x="4343025" y="2079101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83"/>
            <p:cNvCxnSpPr/>
            <p:nvPr/>
          </p:nvCxnSpPr>
          <p:spPr>
            <a:xfrm>
              <a:off x="5160944" y="2626995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83"/>
            <p:cNvCxnSpPr/>
            <p:nvPr/>
          </p:nvCxnSpPr>
          <p:spPr>
            <a:xfrm>
              <a:off x="5153342" y="2358810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1" name="Google Shape;971;p83"/>
            <p:cNvCxnSpPr/>
            <p:nvPr/>
          </p:nvCxnSpPr>
          <p:spPr>
            <a:xfrm>
              <a:off x="5153342" y="2504396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2" name="Google Shape;972;p83"/>
            <p:cNvCxnSpPr/>
            <p:nvPr/>
          </p:nvCxnSpPr>
          <p:spPr>
            <a:xfrm>
              <a:off x="5153342" y="2420109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83"/>
            <p:cNvCxnSpPr/>
            <p:nvPr/>
          </p:nvCxnSpPr>
          <p:spPr>
            <a:xfrm>
              <a:off x="5153342" y="2309014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4" name="Google Shape;974;p83"/>
            <p:cNvCxnSpPr/>
            <p:nvPr/>
          </p:nvCxnSpPr>
          <p:spPr>
            <a:xfrm>
              <a:off x="5157143" y="2259219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83"/>
            <p:cNvCxnSpPr/>
            <p:nvPr/>
          </p:nvCxnSpPr>
          <p:spPr>
            <a:xfrm>
              <a:off x="5149541" y="1991034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83"/>
            <p:cNvCxnSpPr/>
            <p:nvPr/>
          </p:nvCxnSpPr>
          <p:spPr>
            <a:xfrm>
              <a:off x="5149541" y="2136620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83"/>
            <p:cNvCxnSpPr/>
            <p:nvPr/>
          </p:nvCxnSpPr>
          <p:spPr>
            <a:xfrm>
              <a:off x="5149541" y="2052333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83"/>
            <p:cNvCxnSpPr/>
            <p:nvPr/>
          </p:nvCxnSpPr>
          <p:spPr>
            <a:xfrm>
              <a:off x="5149541" y="1941238"/>
              <a:ext cx="7893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9" name="Google Shape;979;p83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由於每個樂器的泛音列</a:t>
            </a:r>
            <a:r>
              <a:rPr lang="en-US" sz="1900"/>
              <a:t>形狀</a:t>
            </a:r>
            <a:r>
              <a:rPr lang="en-US" sz="1900"/>
              <a:t>略有差異，為了讓 CycleGAN 有骨架可以生成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讓一個模型學習樂器與音符互轉，得到不同樂器的遮罩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轉成另一個樂器的泛音列後，再用 CycleGAN 修飾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資料集 – FREE MUSIC ARCHIVE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7" y="4829300"/>
            <a:ext cx="3446750" cy="1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/>
          <p:nvPr/>
        </p:nvSpPr>
        <p:spPr>
          <a:xfrm>
            <a:off x="704225" y="2112200"/>
            <a:ext cx="70653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Spec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/>
              <a:t>161 unbalanced genres</a:t>
            </a:r>
            <a:r>
              <a:rPr lang="en-US" sz="2400"/>
              <a:t>（select 10 genres）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/>
              <a:t>total </a:t>
            </a:r>
            <a:r>
              <a:rPr lang="en-US" sz="2400"/>
              <a:t>106,574</a:t>
            </a:r>
            <a:r>
              <a:rPr lang="en-US" sz="2400"/>
              <a:t>  tracks</a:t>
            </a:r>
            <a:r>
              <a:rPr lang="en-US" sz="2400">
                <a:solidFill>
                  <a:schemeClr val="dk1"/>
                </a:solidFill>
              </a:rPr>
              <a:t>（select 32,966 tracks）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/>
              <a:t>30 seconds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i="0" lang="en-US" sz="2400" u="none" cap="none" strike="noStrike">
                <a:solidFill>
                  <a:srgbClr val="000000"/>
                </a:solidFill>
              </a:rPr>
              <a:t>22050Hz 16-bit audio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</a:pPr>
            <a:r>
              <a:rPr lang="en-US" sz="2400"/>
              <a:t>.mp3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 format</a:t>
            </a:r>
            <a:endParaRPr i="0" sz="2400" u="none" cap="none" strike="noStrike">
              <a:solidFill>
                <a:srgbClr val="000000"/>
              </a:solidFill>
            </a:endParaRPr>
          </a:p>
        </p:txBody>
      </p:sp>
      <p:graphicFrame>
        <p:nvGraphicFramePr>
          <p:cNvPr id="179" name="Google Shape;179;p30"/>
          <p:cNvGraphicFramePr/>
          <p:nvPr/>
        </p:nvGraphicFramePr>
        <p:xfrm>
          <a:off x="8093825" y="211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{7CAA9844-4AC4-4386-AE5F-630E52381BA8}</a:tableStyleId>
              </a:tblPr>
              <a:tblGrid>
                <a:gridCol w="1090900"/>
                <a:gridCol w="1090900"/>
              </a:tblGrid>
              <a:tr h="27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genres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tracks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blues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classical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4746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hiphop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jazz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4726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2677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reggae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其他想法：輸出接 WaveNet</a:t>
            </a:r>
            <a:endParaRPr/>
          </a:p>
        </p:txBody>
      </p:sp>
      <p:sp>
        <p:nvSpPr>
          <p:cNvPr id="985" name="Google Shape;985;p84"/>
          <p:cNvSpPr/>
          <p:nvPr/>
        </p:nvSpPr>
        <p:spPr>
          <a:xfrm rot="-5400000">
            <a:off x="3442200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4"/>
          <p:cNvSpPr/>
          <p:nvPr/>
        </p:nvSpPr>
        <p:spPr>
          <a:xfrm rot="5400000">
            <a:off x="2052633" y="2821750"/>
            <a:ext cx="2394000" cy="1239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4"/>
          <p:cNvSpPr txBox="1"/>
          <p:nvPr/>
        </p:nvSpPr>
        <p:spPr>
          <a:xfrm>
            <a:off x="4029250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Unet++</a:t>
            </a:r>
            <a:endParaRPr sz="1900"/>
          </a:p>
        </p:txBody>
      </p:sp>
      <p:sp>
        <p:nvSpPr>
          <p:cNvPr id="988" name="Google Shape;988;p84"/>
          <p:cNvSpPr/>
          <p:nvPr/>
        </p:nvSpPr>
        <p:spPr>
          <a:xfrm>
            <a:off x="368600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4"/>
          <p:cNvSpPr/>
          <p:nvPr/>
        </p:nvSpPr>
        <p:spPr>
          <a:xfrm>
            <a:off x="5736983" y="2540000"/>
            <a:ext cx="1892400" cy="17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4"/>
          <p:cNvSpPr txBox="1"/>
          <p:nvPr/>
        </p:nvSpPr>
        <p:spPr>
          <a:xfrm>
            <a:off x="2639583" y="3218100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VGG16</a:t>
            </a:r>
            <a:endParaRPr sz="1900"/>
          </a:p>
        </p:txBody>
      </p:sp>
      <p:pic>
        <p:nvPicPr>
          <p:cNvPr id="991" name="Google Shape;9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00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933" y="2539967"/>
            <a:ext cx="17780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4"/>
          <p:cNvSpPr txBox="1"/>
          <p:nvPr/>
        </p:nvSpPr>
        <p:spPr>
          <a:xfrm>
            <a:off x="704800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994" name="Google Shape;994;p84"/>
          <p:cNvSpPr txBox="1"/>
          <p:nvPr/>
        </p:nvSpPr>
        <p:spPr>
          <a:xfrm>
            <a:off x="6072917" y="1724883"/>
            <a:ext cx="122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995" name="Google Shape;995;p84"/>
          <p:cNvSpPr txBox="1"/>
          <p:nvPr/>
        </p:nvSpPr>
        <p:spPr>
          <a:xfrm>
            <a:off x="2629600" y="1724900"/>
            <a:ext cx="262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Generator</a:t>
            </a:r>
            <a:endParaRPr sz="1900"/>
          </a:p>
        </p:txBody>
      </p:sp>
      <p:pic>
        <p:nvPicPr>
          <p:cNvPr id="996" name="Google Shape;99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5062" y="2658750"/>
            <a:ext cx="3351334" cy="154043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4"/>
          <p:cNvSpPr txBox="1"/>
          <p:nvPr/>
        </p:nvSpPr>
        <p:spPr>
          <a:xfrm>
            <a:off x="9310977" y="1724875"/>
            <a:ext cx="1579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WaveNet</a:t>
            </a:r>
            <a:endParaRPr sz="1900"/>
          </a:p>
        </p:txBody>
      </p:sp>
      <p:sp>
        <p:nvSpPr>
          <p:cNvPr id="998" name="Google Shape;998;p84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WaveNet 可以生成</a:t>
            </a:r>
            <a:r>
              <a:rPr lang="en-US" sz="1900"/>
              <a:t>原本</a:t>
            </a:r>
            <a:r>
              <a:rPr lang="en-US" sz="1900"/>
              <a:t>沒有輸入的東西，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有可能是參考 Paper 範例能夠有效轉換的關鍵</a:t>
            </a:r>
            <a:endParaRPr sz="1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參考資料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85"/>
          <p:cNvSpPr txBox="1"/>
          <p:nvPr>
            <p:ph idx="1" type="body"/>
          </p:nvPr>
        </p:nvSpPr>
        <p:spPr>
          <a:xfrm>
            <a:off x="581192" y="1890876"/>
            <a:ext cx="11029615" cy="46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>
                <a:srgbClr val="48A1C0"/>
              </a:buClr>
              <a:buSzPts val="1800"/>
              <a:buFont typeface="Arial"/>
              <a:buChar char="■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TimbreTron: A WaveNet(CycleGAN(CQT(Audio))) Pipeline for Musical Timbre Transfer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8A1C0"/>
              </a:buClr>
              <a:buSzPts val="1800"/>
              <a:buFont typeface="Arial"/>
              <a:buChar char="■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Pix2Pix-Timbre-Transfer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8A1C0"/>
              </a:buClr>
              <a:buSzPts val="1800"/>
              <a:buFont typeface="Arial"/>
              <a:buChar char="■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TensorFlow Pix2Pix Tutorial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8A1C0"/>
              </a:buClr>
              <a:buSzPts val="1800"/>
              <a:buFont typeface="Arial"/>
              <a:buChar char="■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TensorFlow CycleGAN Tutorial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6"/>
          <p:cNvSpPr/>
          <p:nvPr/>
        </p:nvSpPr>
        <p:spPr>
          <a:xfrm>
            <a:off x="0" y="1843950"/>
            <a:ext cx="12192000" cy="31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6"/>
          <p:cNvSpPr txBox="1"/>
          <p:nvPr>
            <p:ph type="title"/>
          </p:nvPr>
        </p:nvSpPr>
        <p:spPr>
          <a:xfrm>
            <a:off x="581192" y="2934834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One more thing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7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程式優化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7"/>
          <p:cNvSpPr txBox="1"/>
          <p:nvPr/>
        </p:nvSpPr>
        <p:spPr>
          <a:xfrm>
            <a:off x="581200" y="1960725"/>
            <a:ext cx="57054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/>
              <a:t>平行預處理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■"/>
            </a:pPr>
            <a:r>
              <a:rPr lang="en-US" sz="2000"/>
              <a:t>tfrecords 二進位儲存加速讀取時間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/>
              <a:t>tf.dataset 利用迭代器減少記憶體用量，加快初始時間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/>
              <a:t>tf.dataset 預先抓取資料，減少 gpu 空轉時間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/>
              <a:t>將 cyclegan 中兩組 GAN 分配到兩張卡上，讓記憶體跨過運算門檻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■"/>
            </a:pPr>
            <a:r>
              <a:rPr lang="en-US" sz="2000"/>
              <a:t>減少資料在兩張 gpu 之間互相傳遞</a:t>
            </a:r>
            <a:endParaRPr sz="2000"/>
          </a:p>
        </p:txBody>
      </p:sp>
      <p:sp>
        <p:nvSpPr>
          <p:cNvPr id="1017" name="Google Shape;1017;p87"/>
          <p:cNvSpPr txBox="1"/>
          <p:nvPr/>
        </p:nvSpPr>
        <p:spPr>
          <a:xfrm>
            <a:off x="6088650" y="1960725"/>
            <a:ext cx="55995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>
                <a:solidFill>
                  <a:schemeClr val="dk1"/>
                </a:solidFill>
              </a:rPr>
              <a:t>平行出圖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■"/>
            </a:pPr>
            <a:r>
              <a:rPr lang="en-US" sz="2000">
                <a:solidFill>
                  <a:schemeClr val="dk1"/>
                </a:solidFill>
              </a:rPr>
              <a:t>資料切到最少 padding 大小，減少不必要的運算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>
                <a:solidFill>
                  <a:schemeClr val="dk1"/>
                </a:solidFill>
              </a:rPr>
              <a:t>Logging 系統紀錄每次的 model checkpoint 與 history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>
                <a:solidFill>
                  <a:schemeClr val="dk1"/>
                </a:solidFill>
              </a:rPr>
              <a:t>出圖移出 training loop 減少 training 時間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>
                <a:solidFill>
                  <a:schemeClr val="dk1"/>
                </a:solidFill>
              </a:rPr>
              <a:t>訓練影片一鍵生成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</a:pPr>
            <a:r>
              <a:rPr lang="en-US" sz="2000">
                <a:solidFill>
                  <a:schemeClr val="dk1"/>
                </a:solidFill>
              </a:rPr>
              <a:t>隨機挑選預測曲目</a:t>
            </a:r>
            <a:endParaRPr sz="2000"/>
          </a:p>
        </p:txBody>
      </p:sp>
      <p:sp>
        <p:nvSpPr>
          <p:cNvPr id="1018" name="Google Shape;1018;p87"/>
          <p:cNvSpPr txBox="1"/>
          <p:nvPr/>
        </p:nvSpPr>
        <p:spPr>
          <a:xfrm>
            <a:off x="0" y="5707600"/>
            <a:ext cx="121920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總優化效率 (256, 256, 3), 400 steps/epoch 從 24 分鐘壓縮到 3 分鐘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才</a:t>
            </a:r>
            <a:r>
              <a:rPr b="1" lang="en-US" sz="2600">
                <a:solidFill>
                  <a:schemeClr val="dk1"/>
                </a:solidFill>
              </a:rPr>
              <a:t>可能用 8 倍的資料訓練 (3000 steps/epoch)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前處理流程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38" y="2140137"/>
            <a:ext cx="11870225" cy="25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訓練流程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25" y="1978075"/>
            <a:ext cx="7723951" cy="46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0"/>
          <p:cNvSpPr txBox="1"/>
          <p:nvPr>
            <p:ph idx="1" type="body"/>
          </p:nvPr>
        </p:nvSpPr>
        <p:spPr>
          <a:xfrm>
            <a:off x="581192" y="18836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流程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31"/>
          <p:cNvGrpSpPr/>
          <p:nvPr/>
        </p:nvGrpSpPr>
        <p:grpSpPr>
          <a:xfrm>
            <a:off x="874218" y="2474662"/>
            <a:ext cx="10249237" cy="873497"/>
            <a:chOff x="975831" y="2177710"/>
            <a:chExt cx="10249237" cy="873497"/>
          </a:xfrm>
        </p:grpSpPr>
        <p:sp>
          <p:nvSpPr>
            <p:cNvPr id="186" name="Google Shape;186;p31"/>
            <p:cNvSpPr/>
            <p:nvPr/>
          </p:nvSpPr>
          <p:spPr>
            <a:xfrm>
              <a:off x="6490639" y="2177710"/>
              <a:ext cx="1980000" cy="873493"/>
            </a:xfrm>
            <a:prstGeom prst="flowChartProcess">
              <a:avLst/>
            </a:prstGeom>
            <a:solidFill>
              <a:schemeClr val="accent1"/>
            </a:solidFill>
            <a:ln cap="rnd" cmpd="sng" w="22225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模型訓練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9245068" y="2177710"/>
              <a:ext cx="1980000" cy="873493"/>
            </a:xfrm>
            <a:prstGeom prst="flowChartProcess">
              <a:avLst/>
            </a:prstGeom>
            <a:solidFill>
              <a:schemeClr val="accent1"/>
            </a:solidFill>
            <a:ln cap="rnd" cmpd="sng" w="22225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辨識成果</a:t>
              </a:r>
              <a:endParaRPr i="0" sz="2400" u="none" cap="none" strike="noStrike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(準確率)</a:t>
              </a:r>
              <a:endParaRPr i="0" sz="2400" u="none" cap="none" strike="noStrike">
                <a:solidFill>
                  <a:schemeClr val="lt1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736210" y="2177713"/>
              <a:ext cx="1980000" cy="873493"/>
            </a:xfrm>
            <a:prstGeom prst="flowChartProcess">
              <a:avLst/>
            </a:prstGeom>
            <a:solidFill>
              <a:schemeClr val="accent1"/>
            </a:solidFill>
            <a:ln cap="rnd" cmpd="sng" w="22225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資料前處理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975831" y="2177714"/>
              <a:ext cx="1980000" cy="873493"/>
            </a:xfrm>
            <a:prstGeom prst="flowChartProcess">
              <a:avLst/>
            </a:prstGeom>
            <a:solidFill>
              <a:schemeClr val="accent1"/>
            </a:solidFill>
            <a:ln cap="rnd" cmpd="sng" w="22225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i="0" lang="en-US" sz="2400" u="none" cap="none" strike="noStrike">
                  <a:solidFill>
                    <a:schemeClr val="lt1"/>
                  </a:solidFill>
                </a:rPr>
                <a:t>特徵擷取</a:t>
              </a:r>
              <a:endParaRPr i="0" sz="2400" u="none" cap="none" strike="noStrike">
                <a:solidFill>
                  <a:schemeClr val="lt1"/>
                </a:solidFill>
              </a:endParaRPr>
            </a:p>
          </p:txBody>
        </p:sp>
        <p:cxnSp>
          <p:nvCxnSpPr>
            <p:cNvPr id="190" name="Google Shape;190;p31"/>
            <p:cNvCxnSpPr>
              <a:stCxn id="189" idx="3"/>
              <a:endCxn id="188" idx="1"/>
            </p:cNvCxnSpPr>
            <p:nvPr/>
          </p:nvCxnSpPr>
          <p:spPr>
            <a:xfrm>
              <a:off x="2955831" y="2614461"/>
              <a:ext cx="780300" cy="0"/>
            </a:xfrm>
            <a:prstGeom prst="straightConnector1">
              <a:avLst/>
            </a:prstGeom>
            <a:noFill/>
            <a:ln cap="flat" cmpd="sng" w="38100">
              <a:solidFill>
                <a:srgbClr val="3D9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1" name="Google Shape;191;p31"/>
            <p:cNvCxnSpPr>
              <a:stCxn id="188" idx="3"/>
              <a:endCxn id="186" idx="1"/>
            </p:cNvCxnSpPr>
            <p:nvPr/>
          </p:nvCxnSpPr>
          <p:spPr>
            <a:xfrm>
              <a:off x="5716210" y="2614460"/>
              <a:ext cx="774300" cy="0"/>
            </a:xfrm>
            <a:prstGeom prst="straightConnector1">
              <a:avLst/>
            </a:prstGeom>
            <a:noFill/>
            <a:ln cap="flat" cmpd="sng" w="38100">
              <a:solidFill>
                <a:srgbClr val="3D9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2" name="Google Shape;192;p31"/>
            <p:cNvCxnSpPr>
              <a:stCxn id="186" idx="3"/>
              <a:endCxn id="187" idx="1"/>
            </p:cNvCxnSpPr>
            <p:nvPr/>
          </p:nvCxnSpPr>
          <p:spPr>
            <a:xfrm>
              <a:off x="8470639" y="2614456"/>
              <a:ext cx="774300" cy="0"/>
            </a:xfrm>
            <a:prstGeom prst="straightConnector1">
              <a:avLst/>
            </a:prstGeom>
            <a:noFill/>
            <a:ln cap="flat" cmpd="sng" w="38100">
              <a:solidFill>
                <a:srgbClr val="3D9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93" name="Google Shape;193;p31"/>
          <p:cNvGrpSpPr/>
          <p:nvPr/>
        </p:nvGrpSpPr>
        <p:grpSpPr>
          <a:xfrm>
            <a:off x="3481232" y="3902509"/>
            <a:ext cx="2407578" cy="1241524"/>
            <a:chOff x="2143874" y="3127170"/>
            <a:chExt cx="10838278" cy="2483033"/>
          </a:xfrm>
        </p:grpSpPr>
        <p:sp>
          <p:nvSpPr>
            <p:cNvPr id="194" name="Google Shape;194;p31"/>
            <p:cNvSpPr/>
            <p:nvPr/>
          </p:nvSpPr>
          <p:spPr>
            <a:xfrm>
              <a:off x="2143875" y="3127170"/>
              <a:ext cx="10800000" cy="5400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143874" y="3877183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683874" y="4000471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223874" y="4134039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3763874" y="4277875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4330557" y="4406915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4870557" y="4530203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410557" y="4663771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5950557" y="4807607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490557" y="4946915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7030557" y="5070203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7539506" y="4933771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8110557" y="4807607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8619506" y="4674039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9190557" y="4547875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9699506" y="4396635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0270557" y="4270471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0822154" y="4134037"/>
              <a:ext cx="1080001" cy="539998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1393203" y="4007875"/>
              <a:ext cx="1080000" cy="540000"/>
            </a:xfrm>
            <a:prstGeom prst="rect">
              <a:avLst/>
            </a:prstGeom>
            <a:solidFill>
              <a:srgbClr val="B5A8A2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1902152" y="3856635"/>
              <a:ext cx="1080000" cy="540000"/>
            </a:xfrm>
            <a:prstGeom prst="rect">
              <a:avLst/>
            </a:prstGeom>
            <a:solidFill>
              <a:srgbClr val="9A93DB"/>
            </a:solidFill>
            <a:ln cap="flat" cmpd="sng" w="25400">
              <a:solidFill>
                <a:srgbClr val="3877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一張含有 文字, 地圖 的圖片&#10;&#10;自動產生的描述"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300" y="3608285"/>
            <a:ext cx="2160000" cy="2009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核取記號"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8000" y="45518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關閉" id="216" name="Google Shape;21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96521" y="454752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問號" id="217" name="Google Shape;21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5078" y="3604978"/>
            <a:ext cx="1836585" cy="183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000" y="3409273"/>
            <a:ext cx="2407175" cy="2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重要</a:t>
            </a:r>
            <a:r>
              <a:rPr lang="en-US" sz="4800">
                <a:latin typeface="Arial"/>
                <a:ea typeface="Arial"/>
                <a:cs typeface="Arial"/>
                <a:sym typeface="Arial"/>
              </a:rPr>
              <a:t>特徵說明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81192" y="1960725"/>
            <a:ext cx="11029615" cy="4195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</a:pPr>
            <a:r>
              <a:rPr i="0" lang="en-US" sz="2400" u="none" cap="none" strike="noStrike">
                <a:solidFill>
                  <a:srgbClr val="3F3F3F"/>
                </a:solidFill>
              </a:rPr>
              <a:t>Mel-spectrogram：</a:t>
            </a:r>
            <a:endParaRPr i="0" sz="2400" u="none" cap="none" strike="noStrike">
              <a:solidFill>
                <a:srgbClr val="3F3F3F"/>
              </a:solidFill>
            </a:endParaRPr>
          </a:p>
          <a:p>
            <a:pPr indent="-318192" lvl="0" marL="30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urier New"/>
              <a:buChar char="◼"/>
            </a:pPr>
            <a:r>
              <a:rPr lang="en-US" sz="2400">
                <a:solidFill>
                  <a:srgbClr val="3F3F3F"/>
                </a:solidFill>
              </a:rPr>
              <a:t>Mel頻率分析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是基於人類</a:t>
            </a:r>
            <a:r>
              <a:rPr lang="en-US" sz="2400">
                <a:solidFill>
                  <a:srgbClr val="3F3F3F"/>
                </a:solidFill>
              </a:rPr>
              <a:t>對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聽覺</a:t>
            </a:r>
            <a:r>
              <a:rPr lang="en-US" sz="2400">
                <a:solidFill>
                  <a:srgbClr val="3F3F3F"/>
                </a:solidFill>
              </a:rPr>
              <a:t>的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感知</a:t>
            </a:r>
            <a:r>
              <a:rPr lang="en-US" sz="2400">
                <a:solidFill>
                  <a:srgbClr val="3F3F3F"/>
                </a:solidFill>
              </a:rPr>
              <a:t>，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人耳就像一個濾波器一樣，只關注特定的頻率，而壓根就直接無視它不想感知的某些頻率訊號</a:t>
            </a:r>
            <a:r>
              <a:rPr lang="en-US" sz="2400">
                <a:solidFill>
                  <a:srgbClr val="3F3F3F"/>
                </a:solidFill>
              </a:rPr>
              <a:t>。</a:t>
            </a:r>
            <a:br>
              <a:rPr i="0" lang="en-US" sz="2400" u="none" cap="none" strike="noStrike">
                <a:solidFill>
                  <a:srgbClr val="3F3F3F"/>
                </a:solidFill>
              </a:rPr>
            </a:br>
            <a:r>
              <a:rPr i="0" lang="en-US" sz="2400" u="none" cap="none" strike="noStrike">
                <a:solidFill>
                  <a:srgbClr val="3F3F3F"/>
                </a:solidFill>
              </a:rPr>
              <a:t>=&gt; </a:t>
            </a:r>
            <a:r>
              <a:rPr lang="en-US" sz="2400">
                <a:solidFill>
                  <a:srgbClr val="3F3F3F"/>
                </a:solidFill>
              </a:rPr>
              <a:t>透過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此</a:t>
            </a:r>
            <a:r>
              <a:rPr lang="en-US" sz="2400">
                <a:solidFill>
                  <a:srgbClr val="3F3F3F"/>
                </a:solidFill>
              </a:rPr>
              <a:t>特徵模擬人類聽到的聲音，並有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效壓縮</a:t>
            </a:r>
            <a:r>
              <a:rPr lang="en-US" sz="2400">
                <a:solidFill>
                  <a:srgbClr val="3F3F3F"/>
                </a:solidFill>
              </a:rPr>
              <a:t>音檔</a:t>
            </a:r>
            <a:r>
              <a:rPr i="0" lang="en-US" sz="2400" u="none" cap="none" strike="noStrike">
                <a:solidFill>
                  <a:srgbClr val="3F3F3F"/>
                </a:solidFill>
              </a:rPr>
              <a:t>資料量</a:t>
            </a:r>
            <a:endParaRPr i="0" sz="2400" u="none" cap="none" strike="noStrike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Melspectrum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2414883"/>
            <a:ext cx="4876800" cy="262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15767"/>
            <a:ext cx="36195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500" y="2099917"/>
            <a:ext cx="3251200" cy="3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888933" y="1549333"/>
            <a:ext cx="184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STFT</a:t>
            </a:r>
            <a:endParaRPr sz="1900"/>
          </a:p>
        </p:txBody>
      </p:sp>
      <p:sp>
        <p:nvSpPr>
          <p:cNvPr id="234" name="Google Shape;234;p33"/>
          <p:cNvSpPr txBox="1"/>
          <p:nvPr/>
        </p:nvSpPr>
        <p:spPr>
          <a:xfrm>
            <a:off x="5175183" y="1549333"/>
            <a:ext cx="184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Mel filter bank</a:t>
            </a:r>
            <a:endParaRPr sz="1900"/>
          </a:p>
        </p:txBody>
      </p:sp>
      <p:sp>
        <p:nvSpPr>
          <p:cNvPr id="235" name="Google Shape;235;p33"/>
          <p:cNvSpPr txBox="1"/>
          <p:nvPr/>
        </p:nvSpPr>
        <p:spPr>
          <a:xfrm>
            <a:off x="9277283" y="1549333"/>
            <a:ext cx="1841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Melspectrum</a:t>
            </a:r>
            <a:endParaRPr sz="1900"/>
          </a:p>
        </p:txBody>
      </p:sp>
      <p:sp>
        <p:nvSpPr>
          <p:cNvPr id="236" name="Google Shape;236;p33"/>
          <p:cNvSpPr txBox="1"/>
          <p:nvPr/>
        </p:nvSpPr>
        <p:spPr>
          <a:xfrm>
            <a:off x="1319800" y="5784000"/>
            <a:ext cx="9552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利用一連串的三角形濾波頻段，將 STFT 轉換成近似 Log scale 的分佈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比起 Log scale 轉換，低頻的部分比較不會過度</a:t>
            </a:r>
            <a:r>
              <a:rPr lang="en-US" sz="1900"/>
              <a:t>拉長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A3FB3"/>
      </a:accent4>
      <a:accent5>
        <a:srgbClr val="BB4DC3"/>
      </a:accent5>
      <a:accent6>
        <a:srgbClr val="B13B88"/>
      </a:accent6>
      <a:hlink>
        <a:srgbClr val="BF613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ndVTI">
  <a:themeElements>
    <a:clrScheme name="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4DA4C3"/>
      </a:accent1>
      <a:accent2>
        <a:srgbClr val="3B61B1"/>
      </a:accent2>
      <a:accent3>
        <a:srgbClr val="584DC3"/>
      </a:accent3>
      <a:accent4>
        <a:srgbClr val="7A3FB3"/>
      </a:accent4>
      <a:accent5>
        <a:srgbClr val="BB4DC3"/>
      </a:accent5>
      <a:accent6>
        <a:srgbClr val="B13B88"/>
      </a:accent6>
      <a:hlink>
        <a:srgbClr val="BF613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